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5" r:id="rId5"/>
    <p:sldMasterId id="2147483706" r:id="rId6"/>
    <p:sldMasterId id="2147483707" r:id="rId7"/>
    <p:sldMasterId id="2147483708" r:id="rId8"/>
    <p:sldMasterId id="214748370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2B48A6-D71F-4A95-B9F3-0833B9EBC3D1}">
  <a:tblStyle styleId="{D12B48A6-D71F-4A95-B9F3-0833B9EBC3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5ebc2eac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d5ebc2eac9_0_117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82c79439d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d82c79439d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82c79439d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d82c79439d_0_5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d82c79439d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d82c79439d_0_5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82c79439d_0_1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82c79439d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865789d10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d865789d10_1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82c79439d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82c79439d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d82c79439d_0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d82c79439d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d82c79439d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d82c79439d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865789d10_1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d865789d10_1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179d22e1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179d22e1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82c79439d_0_1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d82c79439d_0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d82c79439d_0_1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d82c79439d_0_1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82c79439d_0_1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82c79439d_0_1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82c79439d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d82c79439d_0_583:notes"/>
          <p:cNvSpPr/>
          <p:nvPr>
            <p:ph idx="2" type="sldImg"/>
          </p:nvPr>
        </p:nvSpPr>
        <p:spPr>
          <a:xfrm>
            <a:off x="96140" y="685800"/>
            <a:ext cx="666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82c79439d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d82c79439d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d82c79439d_0_282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d82c79439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d82c79439d_0_2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d82c79439d_0_312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d82c79439d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d82c79439d_0_3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1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bileumsslide">
  <p:cSld name="Jubileumsslide"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158" y="674930"/>
            <a:ext cx="2577600" cy="22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type="ctrTitle"/>
          </p:nvPr>
        </p:nvSpPr>
        <p:spPr>
          <a:xfrm>
            <a:off x="886050" y="2742114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886049" y="3217622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767900" cy="17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2217655" y="4858038"/>
            <a:ext cx="4683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1" showMasterSp="0">
  <p:cSld name="Kapittelslide #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0" name="Google Shape;80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414200" cy="13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2" showMasterSp="0">
  <p:cSld name="Kapittelslide #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7" name="Google Shape;8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414200" cy="13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9DABB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3" showMasterSp="0">
  <p:cSld name="Kapittelslide #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414200" cy="13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090A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2" showMasterSp="0">
  <p:cSld name="Hvilesi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3" showMasterSp="0">
  <p:cSld name="Hvileside #3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1" showMasterSp="0">
  <p:cSld name="Hvileside #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edragsholderinfo">
  <p:cSld name="Foredragsholderinf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2" name="Google Shape;112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886050" y="2305559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300"/>
              <a:buFont typeface="Arial"/>
              <a:buNone/>
              <a:defRPr b="1" i="0" sz="34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74500" cy="19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2269058" y="2788634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2272317" y="3034059"/>
            <a:ext cx="5985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2269058" y="3279295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4" type="body"/>
          </p:nvPr>
        </p:nvSpPr>
        <p:spPr>
          <a:xfrm>
            <a:off x="886050" y="2788635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886050" y="3034060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6" type="body"/>
          </p:nvPr>
        </p:nvSpPr>
        <p:spPr>
          <a:xfrm>
            <a:off x="886050" y="3279484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tnings/ intro slide">
  <p:cSld name="Avsluttnings/ intro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3" name="Google Shape;12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751300" cy="27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" showMasterSp="0">
  <p:cSld name="Forsidemal med bil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7" name="Google Shape;127;p25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>
            <p:ph type="ctrTitle"/>
          </p:nvPr>
        </p:nvSpPr>
        <p:spPr>
          <a:xfrm>
            <a:off x="886050" y="2742913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29" name="Google Shape;129;p25"/>
          <p:cNvSpPr txBox="1"/>
          <p:nvPr>
            <p:ph idx="1" type="subTitle"/>
          </p:nvPr>
        </p:nvSpPr>
        <p:spPr>
          <a:xfrm>
            <a:off x="886049" y="3218063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 #2" showMasterSp="0">
  <p:cSld name="Forsidemal med bil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5" name="Google Shape;135;p26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 txBox="1"/>
          <p:nvPr>
            <p:ph type="ctrTitle"/>
          </p:nvPr>
        </p:nvSpPr>
        <p:spPr>
          <a:xfrm>
            <a:off x="886050" y="2742913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886049" y="3218063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 med logo" showMasterSp="0">
  <p:cSld name="Tittel og innhold med logo">
    <p:bg>
      <p:bgPr>
        <a:solidFill>
          <a:srgbClr val="E9E9E9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7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7"/>
          <p:cNvSpPr txBox="1"/>
          <p:nvPr>
            <p:ph idx="11" type="ftr"/>
          </p:nvPr>
        </p:nvSpPr>
        <p:spPr>
          <a:xfrm>
            <a:off x="2217655" y="4858038"/>
            <a:ext cx="4683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5344" y="4590629"/>
            <a:ext cx="2228700" cy="5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>
  <p:cSld name="To innholdsdel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50" name="Google Shape;150;p28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8"/>
          <p:cNvSpPr txBox="1"/>
          <p:nvPr>
            <p:ph idx="11" type="ftr"/>
          </p:nvPr>
        </p:nvSpPr>
        <p:spPr>
          <a:xfrm>
            <a:off x="2217655" y="4858038"/>
            <a:ext cx="4683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886050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8"/>
          <p:cNvSpPr txBox="1"/>
          <p:nvPr>
            <p:ph idx="2" type="body"/>
          </p:nvPr>
        </p:nvSpPr>
        <p:spPr>
          <a:xfrm>
            <a:off x="4663602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9"/>
          <p:cNvSpPr txBox="1"/>
          <p:nvPr>
            <p:ph idx="11" type="ftr"/>
          </p:nvPr>
        </p:nvSpPr>
        <p:spPr>
          <a:xfrm>
            <a:off x="2217655" y="4858038"/>
            <a:ext cx="4683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285244" y="831028"/>
            <a:ext cx="8573400" cy="4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type="title"/>
          </p:nvPr>
        </p:nvSpPr>
        <p:spPr>
          <a:xfrm>
            <a:off x="285244" y="188259"/>
            <a:ext cx="7525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B7"/>
              </a:buClr>
              <a:buSzPts val="11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2" type="body"/>
          </p:nvPr>
        </p:nvSpPr>
        <p:spPr>
          <a:xfrm>
            <a:off x="293977" y="86400"/>
            <a:ext cx="5016000" cy="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08080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bileumsslide">
  <p:cSld name="Jubileumsslide">
    <p:bg>
      <p:bgPr>
        <a:noFill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75" name="Google Shape;175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158" y="674930"/>
            <a:ext cx="2577600" cy="22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79" name="Google Shape;179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/>
          <p:nvPr>
            <p:ph type="ctrTitle"/>
          </p:nvPr>
        </p:nvSpPr>
        <p:spPr>
          <a:xfrm>
            <a:off x="886050" y="2742114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82" name="Google Shape;182;p33"/>
          <p:cNvSpPr txBox="1"/>
          <p:nvPr>
            <p:ph idx="1" type="subTitle"/>
          </p:nvPr>
        </p:nvSpPr>
        <p:spPr>
          <a:xfrm>
            <a:off x="886049" y="3217622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509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827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7145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133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3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325700" cy="13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/>
          <p:nvPr/>
        </p:nvSpPr>
        <p:spPr>
          <a:xfrm>
            <a:off x="1588" y="1191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87" name="Google Shape;187;p34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4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34"/>
          <p:cNvSpPr txBox="1"/>
          <p:nvPr>
            <p:ph idx="11" type="ftr"/>
          </p:nvPr>
        </p:nvSpPr>
        <p:spPr>
          <a:xfrm>
            <a:off x="2217655" y="4858038"/>
            <a:ext cx="46833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1" showMasterSp="0">
  <p:cSld name="Kapittelslide #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4" name="Google Shape;194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060500" cy="10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509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827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7145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133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2" showMasterSp="0">
  <p:cSld name="Kapittelslide #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1" name="Google Shape;201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060500" cy="10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6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05" name="Google Shape;205;p36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9DABB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509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827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7145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133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3" showMasterSp="0">
  <p:cSld name="Kapittelslide #3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455682" y="322775"/>
            <a:ext cx="8252700" cy="448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060500" cy="10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>
            <p:ph type="ctrTitle"/>
          </p:nvPr>
        </p:nvSpPr>
        <p:spPr>
          <a:xfrm>
            <a:off x="886050" y="2319135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11" name="Google Shape;211;p37"/>
          <p:cNvSpPr txBox="1"/>
          <p:nvPr>
            <p:ph idx="1" type="subTitle"/>
          </p:nvPr>
        </p:nvSpPr>
        <p:spPr>
          <a:xfrm>
            <a:off x="886049" y="2799594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090A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509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827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7145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133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2" showMasterSp="0">
  <p:cSld name="Hvilesi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214" name="Google Shape;2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2650" lIns="85350" spcFirstLastPara="1" rIns="85350" wrap="square" tIns="42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3" showMasterSp="0">
  <p:cSld name="Hvileside #3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218" name="Google Shape;2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9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2650" lIns="85350" spcFirstLastPara="1" rIns="85350" wrap="square" tIns="42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1" showMasterSp="0">
  <p:cSld name="Hvileside #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222" name="Google Shape;2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2650" lIns="85350" spcFirstLastPara="1" rIns="85350" wrap="square" tIns="42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edragsholderinfo">
  <p:cSld name="Foredragsholderinfo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26" name="Google Shape;226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1"/>
          <p:cNvSpPr txBox="1"/>
          <p:nvPr>
            <p:ph type="title"/>
          </p:nvPr>
        </p:nvSpPr>
        <p:spPr>
          <a:xfrm>
            <a:off x="886050" y="2305559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300"/>
              <a:buFont typeface="Arial"/>
              <a:buNone/>
              <a:defRPr b="1" i="0" sz="35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pic>
        <p:nvPicPr>
          <p:cNvPr id="228" name="Google Shape;22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74500" cy="19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2269058" y="2788634"/>
            <a:ext cx="5989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41"/>
          <p:cNvSpPr txBox="1"/>
          <p:nvPr>
            <p:ph idx="2" type="body"/>
          </p:nvPr>
        </p:nvSpPr>
        <p:spPr>
          <a:xfrm>
            <a:off x="2272317" y="3034059"/>
            <a:ext cx="59859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41"/>
          <p:cNvSpPr txBox="1"/>
          <p:nvPr>
            <p:ph idx="3" type="body"/>
          </p:nvPr>
        </p:nvSpPr>
        <p:spPr>
          <a:xfrm>
            <a:off x="2269058" y="3279295"/>
            <a:ext cx="5989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4" type="body"/>
          </p:nvPr>
        </p:nvSpPr>
        <p:spPr>
          <a:xfrm>
            <a:off x="886050" y="2788635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41"/>
          <p:cNvSpPr txBox="1"/>
          <p:nvPr>
            <p:ph idx="5" type="body"/>
          </p:nvPr>
        </p:nvSpPr>
        <p:spPr>
          <a:xfrm>
            <a:off x="886050" y="3034060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41"/>
          <p:cNvSpPr txBox="1"/>
          <p:nvPr>
            <p:ph idx="6" type="body"/>
          </p:nvPr>
        </p:nvSpPr>
        <p:spPr>
          <a:xfrm>
            <a:off x="886050" y="3279484"/>
            <a:ext cx="10632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tnings/ intro slide">
  <p:cSld name="Avsluttnings/ intro slide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37" name="Google Shape;237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634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" showMasterSp="0">
  <p:cSld name="Forsidemal med bil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1" name="Google Shape;241;p43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3"/>
          <p:cNvSpPr txBox="1"/>
          <p:nvPr>
            <p:ph type="ctrTitle"/>
          </p:nvPr>
        </p:nvSpPr>
        <p:spPr>
          <a:xfrm>
            <a:off x="886050" y="2742913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43" name="Google Shape;243;p43"/>
          <p:cNvSpPr txBox="1"/>
          <p:nvPr>
            <p:ph idx="1" type="subTitle"/>
          </p:nvPr>
        </p:nvSpPr>
        <p:spPr>
          <a:xfrm>
            <a:off x="886049" y="3218063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509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827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7145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133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43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5" name="Google Shape;24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3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2650" lIns="85350" spcFirstLastPara="1" rIns="85350" wrap="square" tIns="42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 #2" showMasterSp="0">
  <p:cSld name="Forsidemal med bil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/>
          <p:nvPr/>
        </p:nvSpPr>
        <p:spPr>
          <a:xfrm>
            <a:off x="1117" y="838"/>
            <a:ext cx="600" cy="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9" name="Google Shape;249;p44"/>
          <p:cNvSpPr/>
          <p:nvPr/>
        </p:nvSpPr>
        <p:spPr>
          <a:xfrm>
            <a:off x="448089" y="2143608"/>
            <a:ext cx="82527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4"/>
          <p:cNvSpPr txBox="1"/>
          <p:nvPr>
            <p:ph type="ctrTitle"/>
          </p:nvPr>
        </p:nvSpPr>
        <p:spPr>
          <a:xfrm>
            <a:off x="886050" y="2742913"/>
            <a:ext cx="74328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51" name="Google Shape;251;p44"/>
          <p:cNvSpPr txBox="1"/>
          <p:nvPr>
            <p:ph idx="1" type="subTitle"/>
          </p:nvPr>
        </p:nvSpPr>
        <p:spPr>
          <a:xfrm>
            <a:off x="886049" y="3218063"/>
            <a:ext cx="7432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509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827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7145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133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44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4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4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2650" lIns="85350" spcFirstLastPara="1" rIns="85350" wrap="square" tIns="42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 med logo" showMasterSp="0">
  <p:cSld name="Tittel og innhold med logo">
    <p:bg>
      <p:bgPr>
        <a:solidFill>
          <a:srgbClr val="E9E9E9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45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45"/>
          <p:cNvSpPr txBox="1"/>
          <p:nvPr>
            <p:ph idx="11" type="ftr"/>
          </p:nvPr>
        </p:nvSpPr>
        <p:spPr>
          <a:xfrm>
            <a:off x="2217655" y="4858038"/>
            <a:ext cx="46833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5344" y="4590629"/>
            <a:ext cx="2228700" cy="5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5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>
  <p:cSld name="To innholdsdeler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64" name="Google Shape;264;p46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46"/>
          <p:cNvSpPr txBox="1"/>
          <p:nvPr>
            <p:ph idx="11" type="ftr"/>
          </p:nvPr>
        </p:nvSpPr>
        <p:spPr>
          <a:xfrm>
            <a:off x="2217655" y="4858038"/>
            <a:ext cx="46833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46"/>
          <p:cNvSpPr txBox="1"/>
          <p:nvPr>
            <p:ph idx="1" type="body"/>
          </p:nvPr>
        </p:nvSpPr>
        <p:spPr>
          <a:xfrm>
            <a:off x="886050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46"/>
          <p:cNvSpPr txBox="1"/>
          <p:nvPr>
            <p:ph idx="2" type="body"/>
          </p:nvPr>
        </p:nvSpPr>
        <p:spPr>
          <a:xfrm>
            <a:off x="4663602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46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71" name="Google Shape;271;p47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47"/>
          <p:cNvSpPr txBox="1"/>
          <p:nvPr>
            <p:ph idx="11" type="ftr"/>
          </p:nvPr>
        </p:nvSpPr>
        <p:spPr>
          <a:xfrm>
            <a:off x="2217655" y="4858038"/>
            <a:ext cx="46833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47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2" name="Google Shape;282;p4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429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3" name="Google Shape;283;p4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4" name="Google Shape;284;p4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4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6" name="Google Shape;296;p5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97" name="Google Shape;297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2" name="Google Shape;302;p5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5" name="Google Shape;305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5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9" name="Google Shape;309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1" name="Google Shape;311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4" name="Google Shape;314;p5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5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6" name="Google Shape;316;p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7" name="Google Shape;317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1" name="Google Shape;321;p5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2" name="Google Shape;322;p56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3" name="Google Shape;323;p5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4" name="Google Shape;324;p56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5" name="Google Shape;325;p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6" name="Google Shape;326;p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7" name="Google Shape;327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0" name="Google Shape;330;p5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5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5" name="Google Shape;335;p5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6" name="Google Shape;336;p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5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40" name="Google Shape;340;p5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41" name="Google Shape;341;p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2" name="Google Shape;342;p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3" name="Google Shape;343;p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6" name="Google Shape;346;p6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6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48" name="Google Shape;348;p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9" name="Google Shape;349;p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0" name="Google Shape;350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3" name="Google Shape;353;p6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6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5" name="Google Shape;355;p6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9" name="Google Shape;359;p6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0" name="Google Shape;360;p6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1" name="Google Shape;361;p6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2" name="Google Shape;362;p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5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jp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2" name="Google Shape;52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217655" y="4858038"/>
            <a:ext cx="4683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/>
        </p:nvSpPr>
        <p:spPr>
          <a:xfrm>
            <a:off x="6901019" y="4854921"/>
            <a:ext cx="13569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Meteorologisk institutt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1588" y="1191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66" name="Google Shape;16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0000" lIns="59975" spcFirstLastPara="1" rIns="59975" wrap="square" tIns="3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350" lIns="85350" spcFirstLastPara="1" rIns="85350" wrap="square" tIns="8535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31"/>
          <p:cNvSpPr txBox="1"/>
          <p:nvPr>
            <p:ph idx="10" type="dt"/>
          </p:nvPr>
        </p:nvSpPr>
        <p:spPr>
          <a:xfrm>
            <a:off x="886049" y="4858038"/>
            <a:ext cx="13314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31"/>
          <p:cNvSpPr txBox="1"/>
          <p:nvPr>
            <p:ph idx="11" type="ftr"/>
          </p:nvPr>
        </p:nvSpPr>
        <p:spPr>
          <a:xfrm>
            <a:off x="2217655" y="4858038"/>
            <a:ext cx="4683300" cy="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350" lIns="85350" spcFirstLastPara="1" rIns="85350" wrap="square" tIns="853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31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50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82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714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133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65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9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416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1"/>
          <p:cNvSpPr txBox="1"/>
          <p:nvPr/>
        </p:nvSpPr>
        <p:spPr>
          <a:xfrm>
            <a:off x="6901019" y="4854921"/>
            <a:ext cx="13569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Meteorologisk institutt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6" name="Google Shape;276;p4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90" name="Google Shape;290;p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Relationship Id="rId5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0.png"/><Relationship Id="rId5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3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68" name="Google Shape;368;p63"/>
          <p:cNvSpPr txBox="1"/>
          <p:nvPr>
            <p:ph type="ctrTitle"/>
          </p:nvPr>
        </p:nvSpPr>
        <p:spPr>
          <a:xfrm>
            <a:off x="886050" y="2240252"/>
            <a:ext cx="74325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300"/>
              <a:t>Progress of MSC-W activities </a:t>
            </a:r>
            <a:endParaRPr sz="2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300"/>
              <a:t>(How developments will feed into the ‘new’ GAINS developed for the GP review)</a:t>
            </a:r>
            <a:endParaRPr sz="2300"/>
          </a:p>
        </p:txBody>
      </p:sp>
      <p:sp>
        <p:nvSpPr>
          <p:cNvPr id="369" name="Google Shape;369;p63"/>
          <p:cNvSpPr txBox="1"/>
          <p:nvPr>
            <p:ph idx="1" type="subTitle"/>
          </p:nvPr>
        </p:nvSpPr>
        <p:spPr>
          <a:xfrm>
            <a:off x="886050" y="3831275"/>
            <a:ext cx="7402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Font typeface="Arial"/>
              <a:buNone/>
            </a:pPr>
            <a:r>
              <a:rPr b="1" lang="en" sz="1600"/>
              <a:t>Hilde Fagerli &amp; co-workers at EMEP/MSC-W</a:t>
            </a:r>
            <a:endParaRPr b="0" i="0" sz="1600" u="none" cap="none" strike="noStrike">
              <a:solidFill>
                <a:srgbClr val="BADE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3"/>
          <p:cNvSpPr txBox="1"/>
          <p:nvPr>
            <p:ph idx="10" type="dt"/>
          </p:nvPr>
        </p:nvSpPr>
        <p:spPr>
          <a:xfrm>
            <a:off x="872677" y="45614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TFMM, electronic, 10-12th May 2021</a:t>
            </a:r>
            <a:endParaRPr b="0" i="0" sz="1300" u="none" cap="none" strike="noStrike">
              <a:solidFill>
                <a:srgbClr val="74C4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6576"/>
            <a:ext cx="9144000" cy="6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656" y="773477"/>
            <a:ext cx="1939344" cy="64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2"/>
          <p:cNvSpPr txBox="1"/>
          <p:nvPr>
            <p:ph type="title"/>
          </p:nvPr>
        </p:nvSpPr>
        <p:spPr>
          <a:xfrm>
            <a:off x="886050" y="156899"/>
            <a:ext cx="7371900" cy="8019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Recently implemented in GAINS for South Asia</a:t>
            </a:r>
            <a:endParaRPr sz="3100"/>
          </a:p>
        </p:txBody>
      </p:sp>
      <p:sp>
        <p:nvSpPr>
          <p:cNvPr id="475" name="Google Shape;475;p72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EMEP/MSC-W l</a:t>
            </a:r>
            <a:r>
              <a:rPr lang="en"/>
              <a:t>ocal fraction tracking of PPM 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0.1°, grid to grid, 4 pseudo sectors (vertical emission injection heights)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Used for generating sectoral transfer coefficients, enhanced urban-rural split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Goals:</a:t>
            </a:r>
            <a:endParaRPr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Better understanding of sectoral contributions to ambient PM</a:t>
            </a:r>
            <a:r>
              <a:rPr baseline="-25000" lang="en"/>
              <a:t>2.5</a:t>
            </a:r>
            <a:endParaRPr baseline="-250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Local vs long range contribution to states and cities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(cost optimal) Strategies for reducing PM</a:t>
            </a:r>
            <a:r>
              <a:rPr baseline="-25000" lang="en"/>
              <a:t>2.5</a:t>
            </a:r>
            <a:endParaRPr baseline="-2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waterfall chart&#10;&#10;Description automatically generated" id="480" name="Google Shape;48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618" y="1042007"/>
            <a:ext cx="3429004" cy="4114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waterfall chart&#10;&#10;Description automatically generated" id="481" name="Google Shape;48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3598" y="1028692"/>
            <a:ext cx="3429008" cy="411481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3"/>
          <p:cNvSpPr txBox="1"/>
          <p:nvPr>
            <p:ph type="title"/>
          </p:nvPr>
        </p:nvSpPr>
        <p:spPr>
          <a:xfrm>
            <a:off x="628650" y="173377"/>
            <a:ext cx="78867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/>
              <a:t>Contributions to city-mean PM</a:t>
            </a:r>
            <a:r>
              <a:rPr baseline="-25000" lang="en" sz="2400"/>
              <a:t>2.5</a:t>
            </a:r>
            <a:r>
              <a:rPr lang="en" sz="2400"/>
              <a:t> in Patna, 2018</a:t>
            </a:r>
            <a:endParaRPr sz="2400"/>
          </a:p>
        </p:txBody>
      </p:sp>
      <p:sp>
        <p:nvSpPr>
          <p:cNvPr id="483" name="Google Shape;483;p73"/>
          <p:cNvSpPr txBox="1"/>
          <p:nvPr/>
        </p:nvSpPr>
        <p:spPr>
          <a:xfrm>
            <a:off x="1631126" y="951575"/>
            <a:ext cx="23571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PM</a:t>
            </a:r>
            <a:r>
              <a:rPr baseline="-2500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precursor emissions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73"/>
          <p:cNvSpPr txBox="1"/>
          <p:nvPr/>
        </p:nvSpPr>
        <p:spPr>
          <a:xfrm>
            <a:off x="5112049" y="951575"/>
            <a:ext cx="39393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PM</a:t>
            </a:r>
            <a:r>
              <a:rPr baseline="-2500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 precursors of secondary PM</a:t>
            </a:r>
            <a:r>
              <a:rPr baseline="-2500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73"/>
          <p:cNvSpPr txBox="1"/>
          <p:nvPr/>
        </p:nvSpPr>
        <p:spPr>
          <a:xfrm rot="-1595705">
            <a:off x="3473495" y="2332896"/>
            <a:ext cx="2559851" cy="8080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Preliminary</a:t>
            </a:r>
            <a:r>
              <a:rPr lang="en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results!</a:t>
            </a:r>
            <a:endParaRPr sz="1100"/>
          </a:p>
        </p:txBody>
      </p:sp>
      <p:pic>
        <p:nvPicPr>
          <p:cNvPr id="486" name="Google Shape;48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13888"/>
            <a:ext cx="1269088" cy="104570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3"/>
          <p:cNvSpPr txBox="1"/>
          <p:nvPr/>
        </p:nvSpPr>
        <p:spPr>
          <a:xfrm>
            <a:off x="6513900" y="4699125"/>
            <a:ext cx="24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Courtesy G. Kiesewetter/IIASA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waterfall chart&#10;&#10;Description automatically generated" id="492" name="Google Shape;49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969" y="1028692"/>
            <a:ext cx="3429008" cy="4114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waterfall chart&#10;&#10;Description automatically generated" id="493" name="Google Shape;49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104" y="1028692"/>
            <a:ext cx="3429004" cy="411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4"/>
          <p:cNvSpPr txBox="1"/>
          <p:nvPr>
            <p:ph type="title"/>
          </p:nvPr>
        </p:nvSpPr>
        <p:spPr>
          <a:xfrm>
            <a:off x="628650" y="173377"/>
            <a:ext cx="78867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/>
              <a:t>Contributions to city-mean PM</a:t>
            </a:r>
            <a:r>
              <a:rPr baseline="-25000" lang="en" sz="2400"/>
              <a:t>2.5</a:t>
            </a:r>
            <a:r>
              <a:rPr lang="en" sz="2400"/>
              <a:t> in Visakhapatnam, 2018</a:t>
            </a:r>
            <a:endParaRPr sz="2400"/>
          </a:p>
        </p:txBody>
      </p:sp>
      <p:sp>
        <p:nvSpPr>
          <p:cNvPr id="495" name="Google Shape;495;p74"/>
          <p:cNvSpPr txBox="1"/>
          <p:nvPr/>
        </p:nvSpPr>
        <p:spPr>
          <a:xfrm>
            <a:off x="5220072" y="953087"/>
            <a:ext cx="3444300" cy="5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PM</a:t>
            </a:r>
            <a:r>
              <a:rPr baseline="-2500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 precursors of secondary PM</a:t>
            </a:r>
            <a:r>
              <a:rPr baseline="-2500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74"/>
          <p:cNvSpPr txBox="1"/>
          <p:nvPr/>
        </p:nvSpPr>
        <p:spPr>
          <a:xfrm>
            <a:off x="1655676" y="951570"/>
            <a:ext cx="1991400" cy="5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PM</a:t>
            </a:r>
            <a:r>
              <a:rPr baseline="-25000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precursor emissions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4"/>
          <p:cNvSpPr txBox="1"/>
          <p:nvPr/>
        </p:nvSpPr>
        <p:spPr>
          <a:xfrm rot="-1595705">
            <a:off x="3473495" y="2332896"/>
            <a:ext cx="2559851" cy="8080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Preliminary</a:t>
            </a:r>
            <a:r>
              <a:rPr lang="en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results!</a:t>
            </a:r>
            <a:endParaRPr sz="1100"/>
          </a:p>
        </p:txBody>
      </p:sp>
      <p:pic>
        <p:nvPicPr>
          <p:cNvPr id="498" name="Google Shape;49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" y="3759882"/>
            <a:ext cx="1293785" cy="106356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74"/>
          <p:cNvSpPr txBox="1"/>
          <p:nvPr/>
        </p:nvSpPr>
        <p:spPr>
          <a:xfrm>
            <a:off x="6513900" y="4699125"/>
            <a:ext cx="24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Courtesy G. Kiesewetter/IIASA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5"/>
          <p:cNvSpPr txBox="1"/>
          <p:nvPr>
            <p:ph type="title"/>
          </p:nvPr>
        </p:nvSpPr>
        <p:spPr>
          <a:xfrm>
            <a:off x="322525" y="226650"/>
            <a:ext cx="8594700" cy="5808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How to get to ‘local scale’ in GAINS Europe?</a:t>
            </a:r>
            <a:endParaRPr sz="2600"/>
          </a:p>
        </p:txBody>
      </p:sp>
      <p:sp>
        <p:nvSpPr>
          <p:cNvPr id="505" name="Google Shape;505;p75"/>
          <p:cNvSpPr txBox="1"/>
          <p:nvPr>
            <p:ph idx="4294967295" type="body"/>
          </p:nvPr>
        </p:nvSpPr>
        <p:spPr>
          <a:xfrm>
            <a:off x="584025" y="1211650"/>
            <a:ext cx="7674300" cy="35199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At present some different approximations are possible: </a:t>
            </a:r>
            <a:endParaRPr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redistribute low level PPM </a:t>
            </a:r>
            <a:r>
              <a:rPr lang="en"/>
              <a:t>concentrations</a:t>
            </a:r>
            <a:r>
              <a:rPr lang="en"/>
              <a:t> based 28km-&gt;7km-&gt;urban polygons (also using population distribution</a:t>
            </a:r>
            <a:r>
              <a:rPr lang="en"/>
              <a:t>)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Estimate concentrations at monitoring sites using observations to estimate i) road site increment and ii) regional background level (divide urban background into regional background and urban increment)</a:t>
            </a:r>
            <a:r>
              <a:rPr lang="en"/>
              <a:t>. Not used in cost optimization</a:t>
            </a:r>
            <a:endParaRPr/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New approach:  </a:t>
            </a:r>
            <a:endParaRPr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U</a:t>
            </a:r>
            <a:r>
              <a:rPr lang="en"/>
              <a:t>se uEMEP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6"/>
          <p:cNvSpPr txBox="1"/>
          <p:nvPr/>
        </p:nvSpPr>
        <p:spPr>
          <a:xfrm>
            <a:off x="481610" y="271134"/>
            <a:ext cx="814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0090A8"/>
                </a:solidFill>
                <a:latin typeface="Calibri"/>
                <a:ea typeface="Calibri"/>
                <a:cs typeface="Calibri"/>
                <a:sym typeface="Calibri"/>
              </a:rPr>
              <a:t>uEMEP downscaling</a:t>
            </a: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76"/>
          <p:cNvSpPr/>
          <p:nvPr/>
        </p:nvSpPr>
        <p:spPr>
          <a:xfrm rot="-622392">
            <a:off x="4752021" y="3138364"/>
            <a:ext cx="269911" cy="191828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76"/>
          <p:cNvGrpSpPr/>
          <p:nvPr/>
        </p:nvGrpSpPr>
        <p:grpSpPr>
          <a:xfrm>
            <a:off x="3100388" y="3031177"/>
            <a:ext cx="1285875" cy="1420325"/>
            <a:chOff x="440679" y="1413570"/>
            <a:chExt cx="1714500" cy="1893767"/>
          </a:xfrm>
        </p:grpSpPr>
        <p:sp>
          <p:nvSpPr>
            <p:cNvPr id="513" name="Google Shape;513;p76"/>
            <p:cNvSpPr/>
            <p:nvPr/>
          </p:nvSpPr>
          <p:spPr>
            <a:xfrm>
              <a:off x="612354" y="2186688"/>
              <a:ext cx="1368300" cy="441600"/>
            </a:xfrm>
            <a:prstGeom prst="rect">
              <a:avLst/>
            </a:prstGeom>
            <a:solidFill>
              <a:srgbClr val="C4E0B2"/>
            </a:solidFill>
            <a:ln cap="flat" cmpd="sng" w="9525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Non-local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76"/>
            <p:cNvSpPr/>
            <p:nvPr/>
          </p:nvSpPr>
          <p:spPr>
            <a:xfrm>
              <a:off x="612355" y="1413570"/>
              <a:ext cx="1368300" cy="773100"/>
            </a:xfrm>
            <a:prstGeom prst="rect">
              <a:avLst/>
            </a:prstGeom>
            <a:solidFill>
              <a:srgbClr val="C4E0B2"/>
            </a:solidFill>
            <a:ln cap="flat" cmpd="sng" w="9525">
              <a:solidFill>
                <a:srgbClr val="1E4E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Local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76"/>
            <p:cNvSpPr txBox="1"/>
            <p:nvPr/>
          </p:nvSpPr>
          <p:spPr>
            <a:xfrm>
              <a:off x="440679" y="2661137"/>
              <a:ext cx="1714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EMEP grid concentration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76"/>
          <p:cNvSpPr/>
          <p:nvPr/>
        </p:nvSpPr>
        <p:spPr>
          <a:xfrm>
            <a:off x="4740407" y="3724814"/>
            <a:ext cx="270000" cy="191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76"/>
          <p:cNvGrpSpPr/>
          <p:nvPr/>
        </p:nvGrpSpPr>
        <p:grpSpPr>
          <a:xfrm>
            <a:off x="7325507" y="1449749"/>
            <a:ext cx="1397025" cy="2273977"/>
            <a:chOff x="7167051" y="3369900"/>
            <a:chExt cx="1862700" cy="3031970"/>
          </a:xfrm>
        </p:grpSpPr>
        <p:sp>
          <p:nvSpPr>
            <p:cNvPr id="518" name="Google Shape;518;p76"/>
            <p:cNvSpPr/>
            <p:nvPr/>
          </p:nvSpPr>
          <p:spPr>
            <a:xfrm>
              <a:off x="7381106" y="5000501"/>
              <a:ext cx="1368300" cy="432000"/>
            </a:xfrm>
            <a:prstGeom prst="rect">
              <a:avLst/>
            </a:prstGeom>
            <a:solidFill>
              <a:srgbClr val="007635"/>
            </a:solidFill>
            <a:ln cap="flat" cmpd="sng" w="9525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Non-local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76"/>
            <p:cNvSpPr txBox="1"/>
            <p:nvPr/>
          </p:nvSpPr>
          <p:spPr>
            <a:xfrm>
              <a:off x="7167051" y="5478470"/>
              <a:ext cx="1862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Combine local sub-grid with nonlocal EMEP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0" name="Google Shape;520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1270" y="3369900"/>
              <a:ext cx="1519996" cy="1705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1" name="Google Shape;521;p76"/>
          <p:cNvGrpSpPr/>
          <p:nvPr/>
        </p:nvGrpSpPr>
        <p:grpSpPr>
          <a:xfrm>
            <a:off x="5271050" y="718616"/>
            <a:ext cx="1343925" cy="1782892"/>
            <a:chOff x="4041296" y="2811656"/>
            <a:chExt cx="1791900" cy="2377189"/>
          </a:xfrm>
        </p:grpSpPr>
        <p:sp>
          <p:nvSpPr>
            <p:cNvPr id="522" name="Google Shape;522;p76"/>
            <p:cNvSpPr txBox="1"/>
            <p:nvPr/>
          </p:nvSpPr>
          <p:spPr>
            <a:xfrm>
              <a:off x="4041296" y="4542645"/>
              <a:ext cx="17919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Dispersion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uEMEP sub-grid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3" name="Google Shape;523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05534" y="2811656"/>
              <a:ext cx="1419388" cy="1705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76"/>
          <p:cNvSpPr txBox="1"/>
          <p:nvPr/>
        </p:nvSpPr>
        <p:spPr>
          <a:xfrm>
            <a:off x="5391118" y="4046264"/>
            <a:ext cx="127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 fraction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EMEP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" name="Google Shape;525;p76"/>
          <p:cNvGrpSpPr/>
          <p:nvPr/>
        </p:nvGrpSpPr>
        <p:grpSpPr>
          <a:xfrm>
            <a:off x="3181933" y="1640494"/>
            <a:ext cx="1146825" cy="961219"/>
            <a:chOff x="2449416" y="4852024"/>
            <a:chExt cx="1529100" cy="1281625"/>
          </a:xfrm>
        </p:grpSpPr>
        <p:sp>
          <p:nvSpPr>
            <p:cNvPr id="526" name="Google Shape;526;p76"/>
            <p:cNvSpPr/>
            <p:nvPr/>
          </p:nvSpPr>
          <p:spPr>
            <a:xfrm>
              <a:off x="2710380" y="4852024"/>
              <a:ext cx="141300" cy="28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76"/>
            <p:cNvSpPr/>
            <p:nvPr/>
          </p:nvSpPr>
          <p:spPr>
            <a:xfrm>
              <a:off x="3286444" y="4987656"/>
              <a:ext cx="141300" cy="15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8" name="Google Shape;528;p76"/>
            <p:cNvCxnSpPr/>
            <p:nvPr/>
          </p:nvCxnSpPr>
          <p:spPr>
            <a:xfrm>
              <a:off x="2494356" y="5140056"/>
              <a:ext cx="1442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29" name="Google Shape;529;p76"/>
            <p:cNvSpPr txBox="1"/>
            <p:nvPr/>
          </p:nvSpPr>
          <p:spPr>
            <a:xfrm>
              <a:off x="2449416" y="5210249"/>
              <a:ext cx="1529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Redistributed sub-grid emissions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76"/>
          <p:cNvSpPr/>
          <p:nvPr/>
        </p:nvSpPr>
        <p:spPr>
          <a:xfrm rot="2154903">
            <a:off x="6838440" y="1930356"/>
            <a:ext cx="270037" cy="191847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76"/>
          <p:cNvSpPr/>
          <p:nvPr/>
        </p:nvSpPr>
        <p:spPr>
          <a:xfrm>
            <a:off x="5495585" y="2863987"/>
            <a:ext cx="1026300" cy="5799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2" name="Google Shape;532;p76"/>
          <p:cNvGrpSpPr/>
          <p:nvPr/>
        </p:nvGrpSpPr>
        <p:grpSpPr>
          <a:xfrm>
            <a:off x="1055883" y="2034183"/>
            <a:ext cx="572167" cy="550695"/>
            <a:chOff x="611866" y="3687840"/>
            <a:chExt cx="756335" cy="734260"/>
          </a:xfrm>
        </p:grpSpPr>
        <p:sp>
          <p:nvSpPr>
            <p:cNvPr id="533" name="Google Shape;533;p76"/>
            <p:cNvSpPr/>
            <p:nvPr/>
          </p:nvSpPr>
          <p:spPr>
            <a:xfrm>
              <a:off x="613213" y="3688172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76"/>
            <p:cNvSpPr/>
            <p:nvPr/>
          </p:nvSpPr>
          <p:spPr>
            <a:xfrm>
              <a:off x="764437" y="3688504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76"/>
            <p:cNvSpPr/>
            <p:nvPr/>
          </p:nvSpPr>
          <p:spPr>
            <a:xfrm>
              <a:off x="915153" y="368784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76"/>
            <p:cNvSpPr/>
            <p:nvPr/>
          </p:nvSpPr>
          <p:spPr>
            <a:xfrm>
              <a:off x="1066377" y="3688172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76"/>
            <p:cNvSpPr/>
            <p:nvPr/>
          </p:nvSpPr>
          <p:spPr>
            <a:xfrm>
              <a:off x="613213" y="383541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76"/>
            <p:cNvSpPr/>
            <p:nvPr/>
          </p:nvSpPr>
          <p:spPr>
            <a:xfrm>
              <a:off x="764437" y="3835742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76"/>
            <p:cNvSpPr/>
            <p:nvPr/>
          </p:nvSpPr>
          <p:spPr>
            <a:xfrm>
              <a:off x="915153" y="3835078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76"/>
            <p:cNvSpPr/>
            <p:nvPr/>
          </p:nvSpPr>
          <p:spPr>
            <a:xfrm>
              <a:off x="1066377" y="383541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76"/>
            <p:cNvSpPr/>
            <p:nvPr/>
          </p:nvSpPr>
          <p:spPr>
            <a:xfrm>
              <a:off x="613213" y="3981652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76"/>
            <p:cNvSpPr/>
            <p:nvPr/>
          </p:nvSpPr>
          <p:spPr>
            <a:xfrm>
              <a:off x="764437" y="3981984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76"/>
            <p:cNvSpPr/>
            <p:nvPr/>
          </p:nvSpPr>
          <p:spPr>
            <a:xfrm>
              <a:off x="915153" y="398132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76"/>
            <p:cNvSpPr/>
            <p:nvPr/>
          </p:nvSpPr>
          <p:spPr>
            <a:xfrm>
              <a:off x="1066377" y="3981652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76"/>
            <p:cNvSpPr/>
            <p:nvPr/>
          </p:nvSpPr>
          <p:spPr>
            <a:xfrm>
              <a:off x="613213" y="412889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76"/>
            <p:cNvSpPr/>
            <p:nvPr/>
          </p:nvSpPr>
          <p:spPr>
            <a:xfrm>
              <a:off x="764437" y="4129222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76"/>
            <p:cNvSpPr/>
            <p:nvPr/>
          </p:nvSpPr>
          <p:spPr>
            <a:xfrm>
              <a:off x="915153" y="4128558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76"/>
            <p:cNvSpPr/>
            <p:nvPr/>
          </p:nvSpPr>
          <p:spPr>
            <a:xfrm>
              <a:off x="1066377" y="412889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76"/>
            <p:cNvSpPr/>
            <p:nvPr/>
          </p:nvSpPr>
          <p:spPr>
            <a:xfrm>
              <a:off x="1217601" y="368784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76"/>
            <p:cNvSpPr/>
            <p:nvPr/>
          </p:nvSpPr>
          <p:spPr>
            <a:xfrm>
              <a:off x="1217601" y="3835078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76"/>
            <p:cNvSpPr/>
            <p:nvPr/>
          </p:nvSpPr>
          <p:spPr>
            <a:xfrm>
              <a:off x="1217601" y="398132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76"/>
            <p:cNvSpPr/>
            <p:nvPr/>
          </p:nvSpPr>
          <p:spPr>
            <a:xfrm>
              <a:off x="1217601" y="4128558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76"/>
            <p:cNvSpPr/>
            <p:nvPr/>
          </p:nvSpPr>
          <p:spPr>
            <a:xfrm>
              <a:off x="611866" y="4274468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76"/>
            <p:cNvSpPr/>
            <p:nvPr/>
          </p:nvSpPr>
          <p:spPr>
            <a:xfrm>
              <a:off x="763090" y="4274800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76"/>
            <p:cNvSpPr/>
            <p:nvPr/>
          </p:nvSpPr>
          <p:spPr>
            <a:xfrm>
              <a:off x="913806" y="4274136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76"/>
            <p:cNvSpPr/>
            <p:nvPr/>
          </p:nvSpPr>
          <p:spPr>
            <a:xfrm>
              <a:off x="1065030" y="4274468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76"/>
            <p:cNvSpPr/>
            <p:nvPr/>
          </p:nvSpPr>
          <p:spPr>
            <a:xfrm>
              <a:off x="1216254" y="4274136"/>
              <a:ext cx="150600" cy="1473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76"/>
          <p:cNvSpPr txBox="1"/>
          <p:nvPr/>
        </p:nvSpPr>
        <p:spPr>
          <a:xfrm>
            <a:off x="481611" y="3719752"/>
            <a:ext cx="1719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EMEP gridded emissions (15 km)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76"/>
          <p:cNvSpPr txBox="1"/>
          <p:nvPr/>
        </p:nvSpPr>
        <p:spPr>
          <a:xfrm>
            <a:off x="411947" y="1661898"/>
            <a:ext cx="193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uEMEP sub-grid (250 m)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0" name="Google Shape;560;p76"/>
          <p:cNvGrpSpPr/>
          <p:nvPr/>
        </p:nvGrpSpPr>
        <p:grpSpPr>
          <a:xfrm>
            <a:off x="481610" y="2033357"/>
            <a:ext cx="1719776" cy="1629972"/>
            <a:chOff x="310102" y="2568273"/>
            <a:chExt cx="2293034" cy="2173296"/>
          </a:xfrm>
        </p:grpSpPr>
        <p:grpSp>
          <p:nvGrpSpPr>
            <p:cNvPr id="561" name="Google Shape;561;p76"/>
            <p:cNvGrpSpPr/>
            <p:nvPr/>
          </p:nvGrpSpPr>
          <p:grpSpPr>
            <a:xfrm>
              <a:off x="1077461" y="2568273"/>
              <a:ext cx="1525675" cy="1454854"/>
              <a:chOff x="588562" y="1387328"/>
              <a:chExt cx="1525675" cy="1454854"/>
            </a:xfrm>
          </p:grpSpPr>
          <p:sp>
            <p:nvSpPr>
              <p:cNvPr id="562" name="Google Shape;562;p76"/>
              <p:cNvSpPr/>
              <p:nvPr/>
            </p:nvSpPr>
            <p:spPr>
              <a:xfrm>
                <a:off x="588562" y="1387328"/>
                <a:ext cx="761400" cy="7275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76"/>
              <p:cNvSpPr/>
              <p:nvPr/>
            </p:nvSpPr>
            <p:spPr>
              <a:xfrm>
                <a:off x="1349949" y="1387328"/>
                <a:ext cx="757500" cy="727500"/>
              </a:xfrm>
              <a:prstGeom prst="rect">
                <a:avLst/>
              </a:prstGeom>
              <a:solidFill>
                <a:srgbClr val="A8D08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76"/>
              <p:cNvSpPr/>
              <p:nvPr/>
            </p:nvSpPr>
            <p:spPr>
              <a:xfrm>
                <a:off x="588562" y="2117593"/>
                <a:ext cx="761400" cy="721500"/>
              </a:xfrm>
              <a:prstGeom prst="rect">
                <a:avLst/>
              </a:prstGeom>
              <a:solidFill>
                <a:srgbClr val="C4E0B2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76"/>
              <p:cNvSpPr/>
              <p:nvPr/>
            </p:nvSpPr>
            <p:spPr>
              <a:xfrm>
                <a:off x="1351937" y="2114682"/>
                <a:ext cx="762300" cy="727500"/>
              </a:xfrm>
              <a:prstGeom prst="rect">
                <a:avLst/>
              </a:prstGeom>
              <a:solidFill>
                <a:schemeClr val="accent6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6" name="Google Shape;566;p76"/>
            <p:cNvSpPr/>
            <p:nvPr/>
          </p:nvSpPr>
          <p:spPr>
            <a:xfrm>
              <a:off x="1076507" y="4020069"/>
              <a:ext cx="761400" cy="721500"/>
            </a:xfrm>
            <a:prstGeom prst="rect">
              <a:avLst/>
            </a:prstGeom>
            <a:solidFill>
              <a:srgbClr val="A8D08C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76"/>
            <p:cNvSpPr/>
            <p:nvPr/>
          </p:nvSpPr>
          <p:spPr>
            <a:xfrm>
              <a:off x="1839882" y="4020068"/>
              <a:ext cx="762300" cy="7215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76"/>
            <p:cNvSpPr/>
            <p:nvPr/>
          </p:nvSpPr>
          <p:spPr>
            <a:xfrm>
              <a:off x="316074" y="2571184"/>
              <a:ext cx="761400" cy="7215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76"/>
            <p:cNvSpPr/>
            <p:nvPr/>
          </p:nvSpPr>
          <p:spPr>
            <a:xfrm>
              <a:off x="313088" y="3299202"/>
              <a:ext cx="761400" cy="7215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76"/>
            <p:cNvSpPr/>
            <p:nvPr/>
          </p:nvSpPr>
          <p:spPr>
            <a:xfrm>
              <a:off x="310102" y="4018981"/>
              <a:ext cx="761400" cy="7215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76"/>
          <p:cNvGrpSpPr/>
          <p:nvPr/>
        </p:nvGrpSpPr>
        <p:grpSpPr>
          <a:xfrm>
            <a:off x="1636088" y="2033134"/>
            <a:ext cx="567251" cy="541150"/>
            <a:chOff x="611866" y="3687840"/>
            <a:chExt cx="756335" cy="734260"/>
          </a:xfrm>
        </p:grpSpPr>
        <p:sp>
          <p:nvSpPr>
            <p:cNvPr id="572" name="Google Shape;572;p76"/>
            <p:cNvSpPr/>
            <p:nvPr/>
          </p:nvSpPr>
          <p:spPr>
            <a:xfrm>
              <a:off x="613213" y="3688172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6"/>
            <p:cNvSpPr/>
            <p:nvPr/>
          </p:nvSpPr>
          <p:spPr>
            <a:xfrm>
              <a:off x="764437" y="3688504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76"/>
            <p:cNvSpPr/>
            <p:nvPr/>
          </p:nvSpPr>
          <p:spPr>
            <a:xfrm>
              <a:off x="915153" y="3687840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76"/>
            <p:cNvSpPr/>
            <p:nvPr/>
          </p:nvSpPr>
          <p:spPr>
            <a:xfrm>
              <a:off x="1066377" y="3688172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6"/>
            <p:cNvSpPr/>
            <p:nvPr/>
          </p:nvSpPr>
          <p:spPr>
            <a:xfrm>
              <a:off x="613213" y="3835410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76"/>
            <p:cNvSpPr/>
            <p:nvPr/>
          </p:nvSpPr>
          <p:spPr>
            <a:xfrm>
              <a:off x="764437" y="3835742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76"/>
            <p:cNvSpPr/>
            <p:nvPr/>
          </p:nvSpPr>
          <p:spPr>
            <a:xfrm>
              <a:off x="915153" y="3835078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6"/>
            <p:cNvSpPr/>
            <p:nvPr/>
          </p:nvSpPr>
          <p:spPr>
            <a:xfrm>
              <a:off x="1066377" y="3835410"/>
              <a:ext cx="150600" cy="147300"/>
            </a:xfrm>
            <a:prstGeom prst="rect">
              <a:avLst/>
            </a:prstGeom>
            <a:solidFill>
              <a:srgbClr val="548135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76"/>
            <p:cNvSpPr/>
            <p:nvPr/>
          </p:nvSpPr>
          <p:spPr>
            <a:xfrm>
              <a:off x="613213" y="3981652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76"/>
            <p:cNvSpPr/>
            <p:nvPr/>
          </p:nvSpPr>
          <p:spPr>
            <a:xfrm>
              <a:off x="764437" y="3981984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6"/>
            <p:cNvSpPr/>
            <p:nvPr/>
          </p:nvSpPr>
          <p:spPr>
            <a:xfrm>
              <a:off x="915153" y="3981320"/>
              <a:ext cx="150600" cy="147300"/>
            </a:xfrm>
            <a:prstGeom prst="rect">
              <a:avLst/>
            </a:prstGeom>
            <a:solidFill>
              <a:srgbClr val="385623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76"/>
            <p:cNvSpPr/>
            <p:nvPr/>
          </p:nvSpPr>
          <p:spPr>
            <a:xfrm>
              <a:off x="1066377" y="3981652"/>
              <a:ext cx="150600" cy="147300"/>
            </a:xfrm>
            <a:prstGeom prst="rect">
              <a:avLst/>
            </a:prstGeom>
            <a:solidFill>
              <a:srgbClr val="C4E0B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76"/>
            <p:cNvSpPr/>
            <p:nvPr/>
          </p:nvSpPr>
          <p:spPr>
            <a:xfrm>
              <a:off x="613213" y="4128890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76"/>
            <p:cNvSpPr/>
            <p:nvPr/>
          </p:nvSpPr>
          <p:spPr>
            <a:xfrm>
              <a:off x="764437" y="4129222"/>
              <a:ext cx="150600" cy="147300"/>
            </a:xfrm>
            <a:prstGeom prst="rect">
              <a:avLst/>
            </a:prstGeom>
            <a:solidFill>
              <a:srgbClr val="385623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76"/>
            <p:cNvSpPr/>
            <p:nvPr/>
          </p:nvSpPr>
          <p:spPr>
            <a:xfrm>
              <a:off x="915153" y="4128558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76"/>
            <p:cNvSpPr/>
            <p:nvPr/>
          </p:nvSpPr>
          <p:spPr>
            <a:xfrm>
              <a:off x="1066377" y="4128890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76"/>
            <p:cNvSpPr/>
            <p:nvPr/>
          </p:nvSpPr>
          <p:spPr>
            <a:xfrm>
              <a:off x="1217601" y="3687840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76"/>
            <p:cNvSpPr/>
            <p:nvPr/>
          </p:nvSpPr>
          <p:spPr>
            <a:xfrm>
              <a:off x="1217601" y="3835078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76"/>
            <p:cNvSpPr/>
            <p:nvPr/>
          </p:nvSpPr>
          <p:spPr>
            <a:xfrm>
              <a:off x="1217601" y="3981320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76"/>
            <p:cNvSpPr/>
            <p:nvPr/>
          </p:nvSpPr>
          <p:spPr>
            <a:xfrm>
              <a:off x="1217601" y="4128558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76"/>
            <p:cNvSpPr/>
            <p:nvPr/>
          </p:nvSpPr>
          <p:spPr>
            <a:xfrm>
              <a:off x="611866" y="4274468"/>
              <a:ext cx="150600" cy="147300"/>
            </a:xfrm>
            <a:prstGeom prst="rect">
              <a:avLst/>
            </a:prstGeom>
            <a:solidFill>
              <a:srgbClr val="548135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76"/>
            <p:cNvSpPr/>
            <p:nvPr/>
          </p:nvSpPr>
          <p:spPr>
            <a:xfrm>
              <a:off x="763090" y="4274800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76"/>
            <p:cNvSpPr/>
            <p:nvPr/>
          </p:nvSpPr>
          <p:spPr>
            <a:xfrm>
              <a:off x="913806" y="4274136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76"/>
            <p:cNvSpPr/>
            <p:nvPr/>
          </p:nvSpPr>
          <p:spPr>
            <a:xfrm>
              <a:off x="1065030" y="4274468"/>
              <a:ext cx="150600" cy="1473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76"/>
            <p:cNvSpPr/>
            <p:nvPr/>
          </p:nvSpPr>
          <p:spPr>
            <a:xfrm>
              <a:off x="1216254" y="4274136"/>
              <a:ext cx="150600" cy="147300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7" name="Google Shape;597;p76"/>
          <p:cNvSpPr/>
          <p:nvPr/>
        </p:nvSpPr>
        <p:spPr>
          <a:xfrm>
            <a:off x="5495585" y="3635700"/>
            <a:ext cx="1026300" cy="331200"/>
          </a:xfrm>
          <a:prstGeom prst="rect">
            <a:avLst/>
          </a:prstGeom>
          <a:solidFill>
            <a:srgbClr val="007635"/>
          </a:solidFill>
          <a:ln cap="flat" cmpd="sng" w="95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Non-local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76"/>
          <p:cNvSpPr/>
          <p:nvPr/>
        </p:nvSpPr>
        <p:spPr>
          <a:xfrm>
            <a:off x="4736770" y="1717501"/>
            <a:ext cx="270000" cy="191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76"/>
          <p:cNvSpPr/>
          <p:nvPr/>
        </p:nvSpPr>
        <p:spPr>
          <a:xfrm rot="-2288576">
            <a:off x="6874015" y="3415697"/>
            <a:ext cx="270067" cy="191867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76"/>
          <p:cNvSpPr/>
          <p:nvPr/>
        </p:nvSpPr>
        <p:spPr>
          <a:xfrm rot="-1397430">
            <a:off x="2563863" y="2017267"/>
            <a:ext cx="270111" cy="19176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76"/>
          <p:cNvSpPr/>
          <p:nvPr/>
        </p:nvSpPr>
        <p:spPr>
          <a:xfrm rot="1535844">
            <a:off x="2564677" y="2897804"/>
            <a:ext cx="270111" cy="19174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4"/>
            <a:ext cx="2953108" cy="1420326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6"/>
          <p:cNvSpPr txBox="1"/>
          <p:nvPr/>
        </p:nvSpPr>
        <p:spPr>
          <a:xfrm>
            <a:off x="0" y="-13150"/>
            <a:ext cx="570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200" u="none" cap="none" strike="noStrike">
                <a:latin typeface="Arial"/>
                <a:ea typeface="Arial"/>
                <a:cs typeface="Arial"/>
                <a:sym typeface="Arial"/>
              </a:rPr>
              <a:t>EMEP 0.1</a:t>
            </a:r>
            <a:r>
              <a:rPr b="0" baseline="30000" i="0" lang="en" sz="1200" u="none" cap="none" strike="noStrike"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" sz="1200" u="none" cap="none" strike="noStrike">
                <a:latin typeface="Arial"/>
                <a:ea typeface="Arial"/>
                <a:cs typeface="Arial"/>
                <a:sym typeface="Arial"/>
              </a:rPr>
              <a:t> Northern Italy, PM</a:t>
            </a:r>
            <a:r>
              <a:rPr b="0" baseline="-25000" i="0" lang="en" sz="1200" u="none" cap="none" strike="noStrike"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0" i="0" lang="en" sz="1200" u="none" cap="none" strike="noStrike">
                <a:latin typeface="Arial"/>
                <a:ea typeface="Arial"/>
                <a:cs typeface="Arial"/>
                <a:sym typeface="Arial"/>
              </a:rPr>
              <a:t>, 2018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045" y="0"/>
            <a:ext cx="3029704" cy="14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6"/>
          <p:cNvSpPr txBox="1"/>
          <p:nvPr/>
        </p:nvSpPr>
        <p:spPr>
          <a:xfrm>
            <a:off x="6238050" y="0"/>
            <a:ext cx="30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200" u="none" cap="none" strike="noStrike">
                <a:latin typeface="Arial"/>
                <a:ea typeface="Arial"/>
                <a:cs typeface="Arial"/>
                <a:sym typeface="Arial"/>
              </a:rPr>
              <a:t>uEMEP 250 m Northern Italy, PM</a:t>
            </a:r>
            <a:r>
              <a:rPr b="0" baseline="-25000" i="0" lang="en" sz="1200" u="none" cap="none" strike="noStrike"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lang="en" sz="1200"/>
              <a:t>, 2018</a:t>
            </a:r>
            <a:endParaRPr b="0" baseline="-2500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Implementing uEMEP as part of GAINS </a:t>
            </a:r>
            <a:endParaRPr sz="3000"/>
          </a:p>
        </p:txBody>
      </p:sp>
      <p:sp>
        <p:nvSpPr>
          <p:cNvPr id="611" name="Google Shape;611;p77"/>
          <p:cNvSpPr txBox="1"/>
          <p:nvPr>
            <p:ph idx="4294967295" type="body"/>
          </p:nvPr>
        </p:nvSpPr>
        <p:spPr>
          <a:xfrm>
            <a:off x="886050" y="1415700"/>
            <a:ext cx="7371900" cy="30588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uEMEP provides high resolution (250 m) source contributions of primary pollutants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GAINS will use </a:t>
            </a:r>
            <a:r>
              <a:rPr lang="en"/>
              <a:t>0.1 x 0.1</a:t>
            </a:r>
            <a:r>
              <a:rPr baseline="30000" lang="en"/>
              <a:t>o</a:t>
            </a:r>
            <a:r>
              <a:rPr lang="en"/>
              <a:t> grids</a:t>
            </a:r>
            <a:r>
              <a:rPr lang="en"/>
              <a:t> to calculate </a:t>
            </a:r>
            <a:r>
              <a:rPr lang="en"/>
              <a:t>exposure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uEMEP can be used to calculate the sub-grid variability within each EMEP grid in GAINS for a number of sources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This calculation can provide a correction term for GAINS exposure estimates called the ‘Exposure Correction Factor’ (per source/sector)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12" name="Google Shape;61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080" y="3864892"/>
            <a:ext cx="2034075" cy="6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8"/>
          <p:cNvSpPr txBox="1"/>
          <p:nvPr>
            <p:ph type="title"/>
          </p:nvPr>
        </p:nvSpPr>
        <p:spPr>
          <a:xfrm>
            <a:off x="886050" y="387115"/>
            <a:ext cx="7371900" cy="4269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Exposure correction factor for PM</a:t>
            </a:r>
            <a:r>
              <a:rPr baseline="-25000" lang="en" sz="3000"/>
              <a:t>2.5</a:t>
            </a:r>
            <a:endParaRPr baseline="-25000" sz="3000"/>
          </a:p>
        </p:txBody>
      </p:sp>
      <p:sp>
        <p:nvSpPr>
          <p:cNvPr id="618" name="Google Shape;618;p78"/>
          <p:cNvSpPr txBox="1"/>
          <p:nvPr>
            <p:ph idx="4294967295" type="body"/>
          </p:nvPr>
        </p:nvSpPr>
        <p:spPr>
          <a:xfrm>
            <a:off x="566600" y="979425"/>
            <a:ext cx="4427400" cy="31167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Exposure correction factor for PM</a:t>
            </a:r>
            <a:r>
              <a:rPr baseline="-25000" lang="en" sz="1800"/>
              <a:t>2.5</a:t>
            </a:r>
            <a:r>
              <a:rPr lang="en" sz="1800"/>
              <a:t> for each </a:t>
            </a:r>
            <a:r>
              <a:rPr lang="en" sz="1800"/>
              <a:t> </a:t>
            </a:r>
            <a:r>
              <a:rPr lang="en" sz="1800"/>
              <a:t>0.1 x 0.1</a:t>
            </a:r>
            <a:r>
              <a:rPr baseline="30000" lang="en" sz="1800"/>
              <a:t>o</a:t>
            </a:r>
            <a:r>
              <a:rPr lang="en" sz="1800"/>
              <a:t> EMEP grid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EU+EØS this increases the estimated average exposure concentration by 8%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addition, each EMEP grid will also have an exposure distribution, that will also extend the exposure to higher concentrations (Exceedance distribution correction)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619" name="Google Shape;619;p78"/>
          <p:cNvGraphicFramePr/>
          <p:nvPr/>
        </p:nvGraphicFramePr>
        <p:xfrm>
          <a:off x="1076663" y="386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{D12B48A6-D71F-4A95-B9F3-0833B9EBC3D1}</a:tableStyleId>
              </a:tblPr>
              <a:tblGrid>
                <a:gridCol w="1512000"/>
                <a:gridCol w="572400"/>
                <a:gridCol w="561400"/>
                <a:gridCol w="551975"/>
                <a:gridCol w="571150"/>
              </a:tblGrid>
              <a:tr h="39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Threshold (𝜇g/m</a:t>
                      </a:r>
                      <a:r>
                        <a:rPr b="1" baseline="30000" lang="en" sz="1100"/>
                        <a:t>3</a:t>
                      </a:r>
                      <a:r>
                        <a:rPr b="1" lang="en" sz="1100"/>
                        <a:t>)</a:t>
                      </a:r>
                      <a:endParaRPr b="1"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 </a:t>
                      </a:r>
                      <a:r>
                        <a:rPr lang="en" sz="1100"/>
                        <a:t>&gt; 5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</a:t>
                      </a:r>
                      <a:r>
                        <a:rPr lang="en" sz="1100"/>
                        <a:t>&gt; 10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</a:t>
                      </a:r>
                      <a:r>
                        <a:rPr lang="en" sz="1100"/>
                        <a:t>&gt; 15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</a:t>
                      </a:r>
                      <a:r>
                        <a:rPr lang="en" sz="1100"/>
                        <a:t>&gt; 20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POP</a:t>
                      </a:r>
                      <a:r>
                        <a:rPr b="1" baseline="-25000" lang="en" sz="1100"/>
                        <a:t>uEMEP</a:t>
                      </a:r>
                      <a:r>
                        <a:rPr b="1" lang="en" sz="1100"/>
                        <a:t>/POP</a:t>
                      </a:r>
                      <a:r>
                        <a:rPr b="1" baseline="-25000" lang="en" sz="1100"/>
                        <a:t>EMEP</a:t>
                      </a:r>
                      <a:r>
                        <a:rPr b="1" baseline="30000" lang="en" sz="1100"/>
                        <a:t>*</a:t>
                      </a:r>
                      <a:endParaRPr b="1" baseline="30000"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1.006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1.16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1.54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1.41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20" name="Google Shape;620;p78"/>
          <p:cNvSpPr txBox="1"/>
          <p:nvPr/>
        </p:nvSpPr>
        <p:spPr>
          <a:xfrm>
            <a:off x="1050825" y="4748425"/>
            <a:ext cx="44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1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Valid for EU+EFTA, population 506 million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1" name="Google Shape;621;p78"/>
          <p:cNvPicPr preferRelativeResize="0"/>
          <p:nvPr/>
        </p:nvPicPr>
        <p:blipFill rotWithShape="1">
          <a:blip r:embed="rId3">
            <a:alphaModFix/>
          </a:blip>
          <a:srcRect b="3931" l="6273" r="5984" t="1782"/>
          <a:stretch/>
        </p:blipFill>
        <p:spPr>
          <a:xfrm>
            <a:off x="5162800" y="1176275"/>
            <a:ext cx="3741900" cy="348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9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627" name="Google Shape;627;p79"/>
          <p:cNvSpPr txBox="1"/>
          <p:nvPr>
            <p:ph idx="1" type="body"/>
          </p:nvPr>
        </p:nvSpPr>
        <p:spPr>
          <a:xfrm>
            <a:off x="575325" y="932700"/>
            <a:ext cx="7976100" cy="38964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B</a:t>
            </a:r>
            <a:r>
              <a:rPr lang="en" sz="1700"/>
              <a:t>ridging the scales from regional to local in a updates GAINS:</a:t>
            </a:r>
            <a:endParaRPr sz="1700"/>
          </a:p>
          <a:p>
            <a:pPr indent="-336550" lvl="0" marL="457200" rtl="0" algn="l"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EMEP/MSC-W </a:t>
            </a:r>
            <a:r>
              <a:rPr lang="en" sz="1700"/>
              <a:t>country to grid (0.3°x0.2°) based on ‘brute force’ 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5 met years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5 source pollutants (PPM, SO</a:t>
            </a:r>
            <a:r>
              <a:rPr baseline="-25000" lang="en" sz="1700"/>
              <a:t>2</a:t>
            </a:r>
            <a:r>
              <a:rPr lang="en" sz="1700"/>
              <a:t>, NO</a:t>
            </a:r>
            <a:r>
              <a:rPr baseline="-25000" lang="en" sz="1700"/>
              <a:t>x</a:t>
            </a:r>
            <a:r>
              <a:rPr lang="en" sz="1700"/>
              <a:t>, NH</a:t>
            </a:r>
            <a:r>
              <a:rPr baseline="-25000" lang="en" sz="1700"/>
              <a:t>3</a:t>
            </a:r>
            <a:r>
              <a:rPr lang="en" sz="1700"/>
              <a:t>, VOC)</a:t>
            </a:r>
            <a:endParaRPr sz="17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=&gt; ca 5x5x50 = 1250 yearly runs</a:t>
            </a:r>
            <a:endParaRPr sz="1700"/>
          </a:p>
          <a:p>
            <a:pPr indent="-336550" lvl="0" marL="457200" rtl="0" algn="l"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Local fraction tracking (sectoral) of PPM within EMEP (0.1° resolution)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‘Exposure</a:t>
            </a:r>
            <a:r>
              <a:rPr lang="en" sz="1700"/>
              <a:t> Correction Factor’ and ‘</a:t>
            </a:r>
            <a:r>
              <a:rPr lang="en" sz="1600"/>
              <a:t>Exceedance distribution correction’ </a:t>
            </a:r>
            <a:r>
              <a:rPr lang="en" sz="1700"/>
              <a:t>per grid (sector),  from uEMEP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Tentative timeline: </a:t>
            </a:r>
            <a:endParaRPr sz="17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Emissions summer 2021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Model simulations fall 2021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Implementation in extended GAINS early 2022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In addition, downscaling model results using emission scenarios from GAINS with uEMEP for testing consistency and answering specific GP review questions </a:t>
            </a:r>
            <a:r>
              <a:rPr lang="en" sz="1700"/>
              <a:t>will</a:t>
            </a:r>
            <a:r>
              <a:rPr lang="en" sz="1700"/>
              <a:t> be done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0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</a:t>
            </a:r>
            <a:endParaRPr/>
          </a:p>
        </p:txBody>
      </p:sp>
      <p:sp>
        <p:nvSpPr>
          <p:cNvPr id="633" name="Google Shape;633;p80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Numbers for table on exceedance distribution correction: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800"/>
              <a:t>EU+EFTA EMEP PM2.5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10 ug/m3 = 255 million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15 ug/m3 = 44 million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20 ug/m3 = 17 million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800"/>
              <a:t>EU+EFTA uEMEP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10 ug/m3 = 296 million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15 ug/m3 = 68 million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20 ug/m3 = 24 million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Content</a:t>
            </a:r>
            <a:endParaRPr sz="3500"/>
          </a:p>
        </p:txBody>
      </p:sp>
      <p:sp>
        <p:nvSpPr>
          <p:cNvPr id="378" name="Google Shape;378;p64"/>
          <p:cNvSpPr txBox="1"/>
          <p:nvPr>
            <p:ph idx="1" type="body"/>
          </p:nvPr>
        </p:nvSpPr>
        <p:spPr>
          <a:xfrm>
            <a:off x="191750" y="1067675"/>
            <a:ext cx="7534500" cy="37056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13716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-336550" lvl="0" marL="1371600" rtl="0" algn="l"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EMEP reporting 2021</a:t>
            </a:r>
            <a:endParaRPr sz="1700"/>
          </a:p>
          <a:p>
            <a:pPr indent="-336550" lvl="0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How latest EMEP/MSC-W developments &amp; work will feed into a revised version of GAINS developed for the GP review</a:t>
            </a:r>
            <a:endParaRPr sz="1700"/>
          </a:p>
          <a:p>
            <a:pPr indent="-336550" lvl="0" marL="13716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</a:t>
            </a:r>
            <a:r>
              <a:rPr lang="en" sz="1700"/>
              <a:t>alks reporting progress of MSC-W activities 20/21:</a:t>
            </a:r>
            <a:endParaRPr sz="1700"/>
          </a:p>
          <a:p>
            <a:pPr indent="-323850" lvl="1" marL="18288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i="1" lang="en"/>
              <a:t>Condensable organics; follow-up to Gothenburg (NMR) workshop</a:t>
            </a:r>
            <a:r>
              <a:rPr i="1" lang="en"/>
              <a:t>, David Simpson (MSC-W/MET) </a:t>
            </a:r>
            <a:r>
              <a:rPr i="1" lang="en">
                <a:solidFill>
                  <a:srgbClr val="3C78D8"/>
                </a:solidFill>
              </a:rPr>
              <a:t>Monday 15:50</a:t>
            </a:r>
            <a:endParaRPr i="1">
              <a:solidFill>
                <a:srgbClr val="3C78D8"/>
              </a:solidFill>
            </a:endParaRPr>
          </a:p>
          <a:p>
            <a:pPr indent="-323850" lvl="1" marL="18288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i="1" lang="en"/>
              <a:t>High resolution exposure calculations for Europe, Western Balkans and EECCA countries using EMEP and uEMEP</a:t>
            </a:r>
            <a:r>
              <a:rPr i="1" lang="en"/>
              <a:t>, Bruce Rolstad Denby (MSC-W/MET) </a:t>
            </a:r>
            <a:r>
              <a:rPr i="1" lang="en">
                <a:solidFill>
                  <a:srgbClr val="3C78D8"/>
                </a:solidFill>
              </a:rPr>
              <a:t>Tuesday 17:00</a:t>
            </a:r>
            <a:endParaRPr i="1">
              <a:solidFill>
                <a:srgbClr val="3C78D8"/>
              </a:solidFill>
            </a:endParaRPr>
          </a:p>
          <a:p>
            <a:pPr indent="-323850" lvl="1" marL="18288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i="1" lang="en"/>
              <a:t>Relative changes in SO</a:t>
            </a:r>
            <a:r>
              <a:rPr b="1" baseline="-25000" i="1" lang="en"/>
              <a:t>x</a:t>
            </a:r>
            <a:r>
              <a:rPr b="1" i="1" lang="en"/>
              <a:t>, NO</a:t>
            </a:r>
            <a:r>
              <a:rPr b="1" baseline="-25000" i="1" lang="en"/>
              <a:t>x</a:t>
            </a:r>
            <a:r>
              <a:rPr b="1" i="1" lang="en"/>
              <a:t> and NH</a:t>
            </a:r>
            <a:r>
              <a:rPr b="1" baseline="-25000" i="1" lang="en"/>
              <a:t>3</a:t>
            </a:r>
            <a:r>
              <a:rPr b="1" i="1" lang="en"/>
              <a:t> emissions 2005 - 2030 and their effects on secondary inorganic aerosols and nitrogen deposition</a:t>
            </a:r>
            <a:r>
              <a:rPr i="1" lang="en"/>
              <a:t>, Jan Eiof Jonson (MSC-W/MET, Norway) </a:t>
            </a:r>
            <a:r>
              <a:rPr i="1" lang="en">
                <a:solidFill>
                  <a:srgbClr val="3C78D8"/>
                </a:solidFill>
              </a:rPr>
              <a:t>Wednesday 10:00</a:t>
            </a:r>
            <a:endParaRPr i="1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EMEP/MSC-W reporting 2021</a:t>
            </a:r>
            <a:endParaRPr/>
          </a:p>
        </p:txBody>
      </p:sp>
      <p:sp>
        <p:nvSpPr>
          <p:cNvPr id="384" name="Google Shape;384;p65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Assessment of 2019 (using EMEP emissions, but with GNFR_C replaced by a Ref2 (updated) for all countries, except those who (certainly) reported with condensables. SR. Country reports.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Updated modelled trends runs 2000-2019 (no condensables) with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Re-reported EMEP emissions 2000-2019, with new gridding (CEIP)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Latest EMEP model version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Renewed EMEP Trend interface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Replace ‘Model Evaluation Report’ by web interface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EMEP Trend Interface</a:t>
            </a:r>
            <a:endParaRPr/>
          </a:p>
        </p:txBody>
      </p:sp>
      <p:sp>
        <p:nvSpPr>
          <p:cNvPr id="390" name="Google Shape;390;p66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075" y="880424"/>
            <a:ext cx="3678199" cy="31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50" y="959200"/>
            <a:ext cx="3286575" cy="36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6"/>
          <p:cNvSpPr txBox="1"/>
          <p:nvPr/>
        </p:nvSpPr>
        <p:spPr>
          <a:xfrm>
            <a:off x="3446600" y="1438300"/>
            <a:ext cx="18747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New version: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Better statistics (regional, seasonal) for both obs and mod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Revisit long term observations with CCC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Extend to ‘all’EMEP variables (incl e.g. wet deposition etc)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More 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features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Keep chemical species, sectors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66"/>
          <p:cNvSpPr/>
          <p:nvPr/>
        </p:nvSpPr>
        <p:spPr>
          <a:xfrm>
            <a:off x="3870300" y="980800"/>
            <a:ext cx="836700" cy="41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6"/>
          <p:cNvSpPr txBox="1"/>
          <p:nvPr/>
        </p:nvSpPr>
        <p:spPr>
          <a:xfrm>
            <a:off x="6223850" y="4194450"/>
            <a:ext cx="21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New version summer 2021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EMEP evaluation report</a:t>
            </a:r>
            <a:endParaRPr/>
          </a:p>
        </p:txBody>
      </p:sp>
      <p:sp>
        <p:nvSpPr>
          <p:cNvPr id="401" name="Google Shape;401;p67"/>
          <p:cNvSpPr txBox="1"/>
          <p:nvPr>
            <p:ph idx="1" type="body"/>
          </p:nvPr>
        </p:nvSpPr>
        <p:spPr>
          <a:xfrm>
            <a:off x="755300" y="1182700"/>
            <a:ext cx="3099000" cy="3524400"/>
          </a:xfrm>
          <a:prstGeom prst="rect">
            <a:avLst/>
          </a:prstGeom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Step-wise move away from ‘pdf reports’ to web services when that is more valuable for the users. The ‘Model evaluation reports’ will be replaced by a web service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053" y="1124125"/>
            <a:ext cx="5115500" cy="327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8"/>
          <p:cNvGrpSpPr/>
          <p:nvPr/>
        </p:nvGrpSpPr>
        <p:grpSpPr>
          <a:xfrm>
            <a:off x="2908554" y="3988109"/>
            <a:ext cx="3397048" cy="440410"/>
            <a:chOff x="4183063" y="5589589"/>
            <a:chExt cx="4529397" cy="587214"/>
          </a:xfrm>
        </p:grpSpPr>
        <p:sp>
          <p:nvSpPr>
            <p:cNvPr id="408" name="Google Shape;408;p68"/>
            <p:cNvSpPr/>
            <p:nvPr/>
          </p:nvSpPr>
          <p:spPr>
            <a:xfrm>
              <a:off x="5235655" y="5589589"/>
              <a:ext cx="3476805" cy="587214"/>
            </a:xfrm>
            <a:prstGeom prst="flowChartInputOutput">
              <a:avLst/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68"/>
            <p:cNvSpPr txBox="1"/>
            <p:nvPr/>
          </p:nvSpPr>
          <p:spPr>
            <a:xfrm>
              <a:off x="6288072" y="5713919"/>
              <a:ext cx="169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Policy targets</a:t>
              </a:r>
              <a:endParaRPr sz="1100"/>
            </a:p>
          </p:txBody>
        </p:sp>
        <p:sp>
          <p:nvSpPr>
            <p:cNvPr id="410" name="Google Shape;410;p68"/>
            <p:cNvSpPr/>
            <p:nvPr/>
          </p:nvSpPr>
          <p:spPr>
            <a:xfrm>
              <a:off x="4183063" y="5763512"/>
              <a:ext cx="1361100" cy="249300"/>
            </a:xfrm>
            <a:prstGeom prst="rightArrow">
              <a:avLst>
                <a:gd fmla="val 50000" name="adj1"/>
                <a:gd fmla="val 117675" name="adj2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68"/>
          <p:cNvGrpSpPr/>
          <p:nvPr/>
        </p:nvGrpSpPr>
        <p:grpSpPr>
          <a:xfrm>
            <a:off x="2924111" y="2100920"/>
            <a:ext cx="2256750" cy="489065"/>
            <a:chOff x="4203806" y="3073338"/>
            <a:chExt cx="3009000" cy="652087"/>
          </a:xfrm>
        </p:grpSpPr>
        <p:sp>
          <p:nvSpPr>
            <p:cNvPr id="412" name="Google Shape;412;p68"/>
            <p:cNvSpPr/>
            <p:nvPr/>
          </p:nvSpPr>
          <p:spPr>
            <a:xfrm flipH="1">
              <a:off x="4203806" y="3073338"/>
              <a:ext cx="3009000" cy="247500"/>
            </a:xfrm>
            <a:prstGeom prst="rightArrow">
              <a:avLst>
                <a:gd fmla="val 50000" name="adj1"/>
                <a:gd fmla="val 122412" name="adj2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68"/>
            <p:cNvSpPr/>
            <p:nvPr/>
          </p:nvSpPr>
          <p:spPr>
            <a:xfrm>
              <a:off x="7052569" y="3184525"/>
              <a:ext cx="157500" cy="5409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68"/>
          <p:cNvGrpSpPr/>
          <p:nvPr/>
        </p:nvGrpSpPr>
        <p:grpSpPr>
          <a:xfrm>
            <a:off x="293295" y="785619"/>
            <a:ext cx="2700300" cy="3616489"/>
            <a:chOff x="696052" y="1319603"/>
            <a:chExt cx="3600400" cy="4821985"/>
          </a:xfrm>
        </p:grpSpPr>
        <p:sp>
          <p:nvSpPr>
            <p:cNvPr id="415" name="Google Shape;415;p68"/>
            <p:cNvSpPr/>
            <p:nvPr/>
          </p:nvSpPr>
          <p:spPr>
            <a:xfrm>
              <a:off x="696052" y="1319603"/>
              <a:ext cx="3600400" cy="659777"/>
            </a:xfrm>
            <a:prstGeom prst="flowChartInputOutput">
              <a:avLst/>
            </a:prstGeom>
            <a:solidFill>
              <a:srgbClr val="BDE3FF"/>
            </a:solidFill>
            <a:ln cap="flat" cmpd="sng" w="9525">
              <a:solidFill>
                <a:srgbClr val="00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68"/>
            <p:cNvSpPr txBox="1"/>
            <p:nvPr/>
          </p:nvSpPr>
          <p:spPr>
            <a:xfrm>
              <a:off x="1130192" y="1343744"/>
              <a:ext cx="24756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Calibri"/>
                <a:buNone/>
              </a:pP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Social development</a:t>
              </a:r>
              <a:b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and economic</a:t>
              </a:r>
              <a:r>
                <a:rPr lang="en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endParaRPr b="0" i="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68"/>
            <p:cNvSpPr txBox="1"/>
            <p:nvPr/>
          </p:nvSpPr>
          <p:spPr>
            <a:xfrm>
              <a:off x="1008064" y="3906838"/>
              <a:ext cx="1585800" cy="322200"/>
            </a:xfrm>
            <a:prstGeom prst="rect">
              <a:avLst/>
            </a:prstGeom>
            <a:solidFill>
              <a:srgbClr val="BDE3FF"/>
            </a:solidFill>
            <a:ln cap="flat" cmpd="sng" w="9525">
              <a:solidFill>
                <a:srgbClr val="00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Calibri"/>
                <a:buNone/>
              </a:pP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Emissions</a:t>
              </a:r>
              <a:endParaRPr sz="1000"/>
            </a:p>
          </p:txBody>
        </p:sp>
        <p:sp>
          <p:nvSpPr>
            <p:cNvPr id="418" name="Google Shape;418;p68"/>
            <p:cNvSpPr txBox="1"/>
            <p:nvPr/>
          </p:nvSpPr>
          <p:spPr>
            <a:xfrm>
              <a:off x="1008064" y="2461379"/>
              <a:ext cx="3187800" cy="1018500"/>
            </a:xfrm>
            <a:prstGeom prst="rect">
              <a:avLst/>
            </a:prstGeom>
            <a:solidFill>
              <a:srgbClr val="7CC7FF"/>
            </a:solidFill>
            <a:ln cap="flat" cmpd="sng" w="25400">
              <a:solidFill>
                <a:srgbClr val="00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Calibri"/>
                <a:buNone/>
              </a:pP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Emission control options: ~2000 measures, </a:t>
              </a:r>
              <a:b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co-control of 10 air pollutants and 6 GHGs</a:t>
              </a:r>
              <a:endParaRPr sz="1000"/>
            </a:p>
          </p:txBody>
        </p:sp>
        <p:sp>
          <p:nvSpPr>
            <p:cNvPr id="419" name="Google Shape;419;p68"/>
            <p:cNvSpPr txBox="1"/>
            <p:nvPr/>
          </p:nvSpPr>
          <p:spPr>
            <a:xfrm>
              <a:off x="1008064" y="4724400"/>
              <a:ext cx="3151200" cy="322200"/>
            </a:xfrm>
            <a:prstGeom prst="rect">
              <a:avLst/>
            </a:prstGeom>
            <a:solidFill>
              <a:srgbClr val="BDE3FF"/>
            </a:solidFill>
            <a:ln cap="flat" cmpd="sng" w="9525">
              <a:solidFill>
                <a:srgbClr val="00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Calibri"/>
                <a:buNone/>
              </a:pPr>
              <a:r>
                <a:rPr b="1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Atmospheric dispersion</a:t>
              </a:r>
              <a:endParaRPr b="1" sz="1000"/>
            </a:p>
          </p:txBody>
        </p:sp>
        <p:sp>
          <p:nvSpPr>
            <p:cNvPr id="420" name="Google Shape;420;p68"/>
            <p:cNvSpPr txBox="1"/>
            <p:nvPr/>
          </p:nvSpPr>
          <p:spPr>
            <a:xfrm>
              <a:off x="2719388" y="3916363"/>
              <a:ext cx="1463700" cy="322200"/>
            </a:xfrm>
            <a:prstGeom prst="rect">
              <a:avLst/>
            </a:prstGeom>
            <a:solidFill>
              <a:srgbClr val="BDE3FF"/>
            </a:solidFill>
            <a:ln cap="flat" cmpd="sng" w="9525">
              <a:solidFill>
                <a:srgbClr val="00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Calibri"/>
                <a:buNone/>
              </a:pP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Costs</a:t>
              </a:r>
              <a:endParaRPr sz="1000"/>
            </a:p>
          </p:txBody>
        </p:sp>
        <p:sp>
          <p:nvSpPr>
            <p:cNvPr id="421" name="Google Shape;421;p68"/>
            <p:cNvSpPr/>
            <p:nvPr/>
          </p:nvSpPr>
          <p:spPr>
            <a:xfrm>
              <a:off x="2379663" y="1979380"/>
              <a:ext cx="452400" cy="482100"/>
            </a:xfrm>
            <a:prstGeom prst="downArrow">
              <a:avLst>
                <a:gd fmla="val 50000" name="adj1"/>
                <a:gd fmla="val 28158" name="adj2"/>
              </a:avLst>
            </a:prstGeom>
            <a:solidFill>
              <a:srgbClr val="00206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68"/>
            <p:cNvSpPr/>
            <p:nvPr/>
          </p:nvSpPr>
          <p:spPr>
            <a:xfrm>
              <a:off x="1645444" y="5070476"/>
              <a:ext cx="452400" cy="496800"/>
            </a:xfrm>
            <a:prstGeom prst="downArrow">
              <a:avLst>
                <a:gd fmla="val 50000" name="adj1"/>
                <a:gd fmla="val 25088" name="adj2"/>
              </a:avLst>
            </a:prstGeom>
            <a:solidFill>
              <a:srgbClr val="00206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68"/>
            <p:cNvSpPr/>
            <p:nvPr/>
          </p:nvSpPr>
          <p:spPr>
            <a:xfrm>
              <a:off x="1634331" y="4275138"/>
              <a:ext cx="452400" cy="453900"/>
            </a:xfrm>
            <a:prstGeom prst="downArrow">
              <a:avLst>
                <a:gd fmla="val 50000" name="adj1"/>
                <a:gd fmla="val 25088" name="adj2"/>
              </a:avLst>
            </a:prstGeom>
            <a:solidFill>
              <a:srgbClr val="00206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68"/>
            <p:cNvSpPr/>
            <p:nvPr/>
          </p:nvSpPr>
          <p:spPr>
            <a:xfrm>
              <a:off x="1634331" y="3479799"/>
              <a:ext cx="452400" cy="423900"/>
            </a:xfrm>
            <a:prstGeom prst="downArrow">
              <a:avLst>
                <a:gd fmla="val 50000" name="adj1"/>
                <a:gd fmla="val 25000" name="adj2"/>
              </a:avLst>
            </a:prstGeom>
            <a:solidFill>
              <a:srgbClr val="00206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8"/>
            <p:cNvSpPr/>
            <p:nvPr/>
          </p:nvSpPr>
          <p:spPr>
            <a:xfrm>
              <a:off x="3225006" y="3481188"/>
              <a:ext cx="452400" cy="438300"/>
            </a:xfrm>
            <a:prstGeom prst="downArrow">
              <a:avLst>
                <a:gd fmla="val 50000" name="adj1"/>
                <a:gd fmla="val 25000" name="adj2"/>
              </a:avLst>
            </a:prstGeom>
            <a:solidFill>
              <a:srgbClr val="00206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8"/>
            <p:cNvSpPr txBox="1"/>
            <p:nvPr/>
          </p:nvSpPr>
          <p:spPr>
            <a:xfrm>
              <a:off x="1008063" y="5589588"/>
              <a:ext cx="3163800" cy="552000"/>
            </a:xfrm>
            <a:prstGeom prst="rect">
              <a:avLst/>
            </a:prstGeom>
            <a:solidFill>
              <a:srgbClr val="BDE3FF"/>
            </a:solidFill>
            <a:ln cap="flat" cmpd="sng" w="9525">
              <a:solidFill>
                <a:srgbClr val="00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Calibri"/>
                <a:buNone/>
              </a:pPr>
              <a:r>
                <a:rPr b="0" i="0" lang="en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Health, ecosystems and climate impact indicators</a:t>
              </a:r>
              <a:endParaRPr sz="1000"/>
            </a:p>
          </p:txBody>
        </p:sp>
      </p:grpSp>
      <p:grpSp>
        <p:nvGrpSpPr>
          <p:cNvPr id="427" name="Google Shape;427;p68"/>
          <p:cNvGrpSpPr/>
          <p:nvPr/>
        </p:nvGrpSpPr>
        <p:grpSpPr>
          <a:xfrm>
            <a:off x="2900219" y="2590006"/>
            <a:ext cx="2867632" cy="1398132"/>
            <a:chOff x="4171951" y="3725452"/>
            <a:chExt cx="3823510" cy="1864176"/>
          </a:xfrm>
        </p:grpSpPr>
        <p:sp>
          <p:nvSpPr>
            <p:cNvPr id="428" name="Google Shape;428;p68"/>
            <p:cNvSpPr/>
            <p:nvPr/>
          </p:nvSpPr>
          <p:spPr>
            <a:xfrm>
              <a:off x="6918882" y="5209828"/>
              <a:ext cx="366600" cy="379800"/>
            </a:xfrm>
            <a:prstGeom prst="upArrow">
              <a:avLst>
                <a:gd fmla="val 50000" name="adj1"/>
                <a:gd fmla="val 65368" name="adj2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8"/>
            <p:cNvSpPr/>
            <p:nvPr/>
          </p:nvSpPr>
          <p:spPr>
            <a:xfrm>
              <a:off x="4203700" y="3969060"/>
              <a:ext cx="2276400" cy="257100"/>
            </a:xfrm>
            <a:prstGeom prst="rightArrow">
              <a:avLst>
                <a:gd fmla="val 50000" name="adj1"/>
                <a:gd fmla="val 104919" name="adj2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68"/>
            <p:cNvSpPr/>
            <p:nvPr/>
          </p:nvSpPr>
          <p:spPr>
            <a:xfrm>
              <a:off x="4171951" y="4765819"/>
              <a:ext cx="2308200" cy="259500"/>
            </a:xfrm>
            <a:prstGeom prst="rightArrow">
              <a:avLst>
                <a:gd fmla="val 50000" name="adj1"/>
                <a:gd fmla="val 122182" name="adj2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amann\AppData\Local\Microsoft\Windows\Temporary Internet Files\Content.IE5\4DH18125\qubodup-Cog-cogwheel-gear-Zahnrad-6[1].png" id="431" name="Google Shape;431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94002" y="3725452"/>
              <a:ext cx="1467744" cy="1467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68"/>
            <p:cNvSpPr txBox="1"/>
            <p:nvPr/>
          </p:nvSpPr>
          <p:spPr>
            <a:xfrm>
              <a:off x="6346361" y="4199890"/>
              <a:ext cx="1649100" cy="585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alibri"/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Least-cost optimization</a:t>
              </a:r>
              <a:endParaRPr sz="1100"/>
            </a:p>
          </p:txBody>
        </p:sp>
      </p:grpSp>
      <p:sp>
        <p:nvSpPr>
          <p:cNvPr id="433" name="Google Shape;433;p68"/>
          <p:cNvSpPr txBox="1"/>
          <p:nvPr>
            <p:ph type="title"/>
          </p:nvPr>
        </p:nvSpPr>
        <p:spPr>
          <a:xfrm>
            <a:off x="313775" y="29772"/>
            <a:ext cx="858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How latest EMEP/MSC-W developments &amp; work will feed into a revised version of GAINS developed for the GP review</a:t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B7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4" name="Google Shape;434;p68"/>
          <p:cNvSpPr txBox="1"/>
          <p:nvPr/>
        </p:nvSpPr>
        <p:spPr>
          <a:xfrm>
            <a:off x="624900" y="4858800"/>
            <a:ext cx="33606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https://gains.iiasa.ac.at/models/index.html</a:t>
            </a:r>
            <a:endParaRPr sz="1100"/>
          </a:p>
        </p:txBody>
      </p:sp>
      <p:sp>
        <p:nvSpPr>
          <p:cNvPr id="435" name="Google Shape;435;p68"/>
          <p:cNvSpPr txBox="1"/>
          <p:nvPr/>
        </p:nvSpPr>
        <p:spPr>
          <a:xfrm>
            <a:off x="6426225" y="1411500"/>
            <a:ext cx="1814700" cy="1477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Bridging regional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and local scales for GP review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Focus on EECCA, West Balkan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/>
          <p:nvPr>
            <p:ph idx="1" type="body"/>
          </p:nvPr>
        </p:nvSpPr>
        <p:spPr>
          <a:xfrm>
            <a:off x="285244" y="831028"/>
            <a:ext cx="8573400" cy="41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0033CC"/>
                </a:solidFill>
              </a:rPr>
              <a:t>Old EMEP/MSC-W calculations:</a:t>
            </a:r>
            <a:endParaRPr b="1" sz="1500">
              <a:solidFill>
                <a:srgbClr val="0033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/>
              <a:t>EMEP/MSC-W model </a:t>
            </a:r>
            <a:r>
              <a:rPr i="1" lang="en" sz="1400"/>
              <a:t>country-to-grid</a:t>
            </a:r>
            <a:r>
              <a:rPr lang="en" sz="1400"/>
              <a:t> 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(0.5x0.25 degree, “28km domain”)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/>
              <a:t>5 year meteorology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/>
              <a:t>Emission scenario: Gothenburg Protocol 2020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"MID" scenario (relevant for GAINS optimisation runs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2020-2030)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33CC"/>
                </a:solidFill>
              </a:rPr>
              <a:t>New EMEP/MSW-W calculations:</a:t>
            </a:r>
            <a:endParaRPr b="1" sz="1400">
              <a:solidFill>
                <a:srgbClr val="0033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 EMEP/MSC-W model </a:t>
            </a:r>
            <a:r>
              <a:rPr i="1" lang="en" sz="1400"/>
              <a:t>country-to-grid</a:t>
            </a:r>
            <a:r>
              <a:rPr lang="en" sz="1400"/>
              <a:t> 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(0.3x0.2 degree, “</a:t>
            </a:r>
            <a:r>
              <a:rPr b="1" lang="en" sz="1400"/>
              <a:t>New EMEP domain</a:t>
            </a:r>
            <a:r>
              <a:rPr lang="en" sz="1400"/>
              <a:t>”)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Updated model version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5 year meteorology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Emission scenario: tbd (incl revised EECCA emissions. 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Condensables)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+ NEW DEVELOPMENTS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9"/>
          <p:cNvSpPr txBox="1"/>
          <p:nvPr>
            <p:ph type="title"/>
          </p:nvPr>
        </p:nvSpPr>
        <p:spPr>
          <a:xfrm>
            <a:off x="285251" y="191700"/>
            <a:ext cx="85734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Current implementation of (regional) EMEP/MSC-W results</a:t>
            </a:r>
            <a:endParaRPr sz="2400"/>
          </a:p>
        </p:txBody>
      </p:sp>
      <p:sp>
        <p:nvSpPr>
          <p:cNvPr id="442" name="Google Shape;442;p69"/>
          <p:cNvSpPr txBox="1"/>
          <p:nvPr>
            <p:ph idx="2" type="body"/>
          </p:nvPr>
        </p:nvSpPr>
        <p:spPr>
          <a:xfrm>
            <a:off x="293977" y="86400"/>
            <a:ext cx="5016000" cy="1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3" name="Google Shape;443;p69"/>
          <p:cNvPicPr preferRelativeResize="0"/>
          <p:nvPr/>
        </p:nvPicPr>
        <p:blipFill rotWithShape="1">
          <a:blip r:embed="rId3">
            <a:alphaModFix/>
          </a:blip>
          <a:srcRect b="22822" l="11673" r="8044" t="19732"/>
          <a:stretch/>
        </p:blipFill>
        <p:spPr>
          <a:xfrm>
            <a:off x="4926400" y="1107056"/>
            <a:ext cx="3723348" cy="19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9"/>
          <p:cNvSpPr/>
          <p:nvPr/>
        </p:nvSpPr>
        <p:spPr>
          <a:xfrm>
            <a:off x="5021985" y="3403630"/>
            <a:ext cx="288000" cy="216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69"/>
          <p:cNvCxnSpPr/>
          <p:nvPr/>
        </p:nvCxnSpPr>
        <p:spPr>
          <a:xfrm>
            <a:off x="5021985" y="3867473"/>
            <a:ext cx="288000" cy="0"/>
          </a:xfrm>
          <a:prstGeom prst="straightConnector1">
            <a:avLst/>
          </a:prstGeom>
          <a:noFill/>
          <a:ln cap="flat" cmpd="sng" w="5715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69"/>
          <p:cNvCxnSpPr/>
          <p:nvPr/>
        </p:nvCxnSpPr>
        <p:spPr>
          <a:xfrm>
            <a:off x="5021985" y="4137333"/>
            <a:ext cx="347700" cy="3300"/>
          </a:xfrm>
          <a:prstGeom prst="straightConnector1">
            <a:avLst/>
          </a:prstGeom>
          <a:noFill/>
          <a:ln cap="flat" cmpd="sng" w="57150">
            <a:solidFill>
              <a:srgbClr val="CE02B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47" name="Google Shape;447;p69"/>
          <p:cNvCxnSpPr/>
          <p:nvPr/>
        </p:nvCxnSpPr>
        <p:spPr>
          <a:xfrm>
            <a:off x="5021985" y="4398253"/>
            <a:ext cx="288000" cy="0"/>
          </a:xfrm>
          <a:prstGeom prst="straightConnector1">
            <a:avLst/>
          </a:prstGeom>
          <a:noFill/>
          <a:ln cap="flat" cmpd="sng" w="57150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8" name="Google Shape;448;p69"/>
          <p:cNvSpPr txBox="1"/>
          <p:nvPr/>
        </p:nvSpPr>
        <p:spPr>
          <a:xfrm>
            <a:off x="5492219" y="3326976"/>
            <a:ext cx="34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 GAINS-Europe emission regions</a:t>
            </a:r>
            <a:endParaRPr sz="1000"/>
          </a:p>
        </p:txBody>
      </p:sp>
      <p:sp>
        <p:nvSpPr>
          <p:cNvPr id="449" name="Google Shape;449;p69"/>
          <p:cNvSpPr txBox="1"/>
          <p:nvPr/>
        </p:nvSpPr>
        <p:spPr>
          <a:xfrm>
            <a:off x="5557012" y="3954330"/>
            <a:ext cx="276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“7km” downscaling</a:t>
            </a:r>
            <a:endParaRPr sz="1000"/>
          </a:p>
        </p:txBody>
      </p:sp>
      <p:sp>
        <p:nvSpPr>
          <p:cNvPr id="450" name="Google Shape;450;p69"/>
          <p:cNvSpPr txBox="1"/>
          <p:nvPr/>
        </p:nvSpPr>
        <p:spPr>
          <a:xfrm>
            <a:off x="5557012" y="3651911"/>
            <a:ext cx="310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“28km” impact domain</a:t>
            </a:r>
            <a:endParaRPr sz="1000"/>
          </a:p>
        </p:txBody>
      </p:sp>
      <p:sp>
        <p:nvSpPr>
          <p:cNvPr id="451" name="Google Shape;451;p69"/>
          <p:cNvSpPr txBox="1"/>
          <p:nvPr/>
        </p:nvSpPr>
        <p:spPr>
          <a:xfrm>
            <a:off x="5492228" y="4262126"/>
            <a:ext cx="373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EMEP domain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allow to cover all EECCA countries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0"/>
          <p:cNvSpPr txBox="1"/>
          <p:nvPr>
            <p:ph type="title"/>
          </p:nvPr>
        </p:nvSpPr>
        <p:spPr>
          <a:xfrm>
            <a:off x="761550" y="99899"/>
            <a:ext cx="7496400" cy="8238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local fraction methodology </a:t>
            </a:r>
            <a:endParaRPr sz="3000"/>
          </a:p>
        </p:txBody>
      </p:sp>
      <p:sp>
        <p:nvSpPr>
          <p:cNvPr id="458" name="Google Shape;458;p70"/>
          <p:cNvSpPr txBox="1"/>
          <p:nvPr>
            <p:ph idx="1" type="body"/>
          </p:nvPr>
        </p:nvSpPr>
        <p:spPr>
          <a:xfrm>
            <a:off x="124850" y="1585500"/>
            <a:ext cx="5338200" cy="33669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"Local Fractions" implemented in EMEP-MSC-W, provides detailed source map for any point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The basis for the multi-scale/downscaling approach - but generalized to track local fraction to a distance X from a source (not only a few grid cells)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For primary pollutants (+ SOx, and NHx)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/>
              <a:t>Wind, P. et al., Geosci. Model Dev., 13, 1623–1634, 2020</a:t>
            </a:r>
            <a:r>
              <a:rPr lang="en"/>
              <a:t> </a:t>
            </a:r>
            <a:endParaRPr/>
          </a:p>
        </p:txBody>
      </p:sp>
      <p:sp>
        <p:nvSpPr>
          <p:cNvPr id="459" name="Google Shape;459;p70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70"/>
          <p:cNvSpPr txBox="1"/>
          <p:nvPr/>
        </p:nvSpPr>
        <p:spPr>
          <a:xfrm>
            <a:off x="6367425" y="4419125"/>
            <a:ext cx="21972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Contributions to point X (3-day run)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1" name="Google Shape;46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150" y="1113018"/>
            <a:ext cx="3604849" cy="330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1"/>
          <p:cNvSpPr txBox="1"/>
          <p:nvPr>
            <p:ph type="title"/>
          </p:nvPr>
        </p:nvSpPr>
        <p:spPr>
          <a:xfrm>
            <a:off x="511850" y="274650"/>
            <a:ext cx="8189700" cy="1111200"/>
          </a:xfrm>
          <a:prstGeom prst="rect">
            <a:avLst/>
          </a:prstGeom>
        </p:spPr>
        <p:txBody>
          <a:bodyPr anchorCtr="0" anchor="ctr" bIns="85350" lIns="85350" spcFirstLastPara="1" rIns="85350" wrap="square" tIns="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2200"/>
              <a:t>How is this useful for GAINS?</a:t>
            </a:r>
            <a:endParaRPr sz="2200"/>
          </a:p>
        </p:txBody>
      </p:sp>
      <p:sp>
        <p:nvSpPr>
          <p:cNvPr id="468" name="Google Shape;468;p71"/>
          <p:cNvSpPr txBox="1"/>
          <p:nvPr>
            <p:ph idx="1" type="body"/>
          </p:nvPr>
        </p:nvSpPr>
        <p:spPr>
          <a:xfrm>
            <a:off x="886300" y="1672875"/>
            <a:ext cx="7371900" cy="3058800"/>
          </a:xfrm>
          <a:prstGeom prst="rect">
            <a:avLst/>
          </a:prstGeom>
        </p:spPr>
        <p:txBody>
          <a:bodyPr anchorCtr="0" anchor="t" bIns="85350" lIns="85350" spcFirstLastPara="1" rIns="85350" wrap="square" tIns="85350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Track grid-to-grid in a very CPU-efficient way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Grid-to-grid can (easily) be provided on ‘fine’ resolution (0.1x0.1 degree)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Sectoral grid-to-grid matrices at very low cost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=&gt; Provide grid-to-grid SR for PPM for sectors (and sub sectors)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=&gt; ‘Downscaling’ of new country to grid (0.3x0.2) to 0.1x0.1 degree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Better sectoral representation and better understanding of spatial origin</a:t>
            </a:r>
            <a:endParaRPr/>
          </a:p>
        </p:txBody>
      </p:sp>
      <p:sp>
        <p:nvSpPr>
          <p:cNvPr id="469" name="Google Shape;469;p71"/>
          <p:cNvSpPr txBox="1"/>
          <p:nvPr>
            <p:ph idx="12" type="sldNum"/>
          </p:nvPr>
        </p:nvSpPr>
        <p:spPr>
          <a:xfrm>
            <a:off x="396262" y="4860458"/>
            <a:ext cx="468000" cy="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_PPT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FFD255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IASA-ligh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ET_PPT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FFD255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